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ink/ink1.xml" ContentType="application/inkml+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57" r:id="rId3"/>
    <p:sldId id="260" r:id="rId4"/>
    <p:sldId id="259" r:id="rId5"/>
    <p:sldId id="270" r:id="rId6"/>
    <p:sldId id="266" r:id="rId7"/>
    <p:sldId id="262" r:id="rId8"/>
    <p:sldId id="263" r:id="rId9"/>
    <p:sldId id="261" r:id="rId10"/>
    <p:sldId id="264" r:id="rId11"/>
    <p:sldId id="258" r:id="rId12"/>
    <p:sldId id="265" r:id="rId13"/>
    <p:sldId id="271" r:id="rId14"/>
    <p:sldId id="268" r:id="rId15"/>
    <p:sldId id="269" r:id="rId16"/>
    <p:sldId id="267" r:id="rId17"/>
  </p:sldIdLst>
  <p:sldSz cx="18288000" cy="10287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19" roundtripDataSignature="AMtx7mhUKczI33UIOPRs3mdc8vwjUMyyo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61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660"/>
  </p:normalViewPr>
  <p:slideViewPr>
    <p:cSldViewPr snapToGrid="0">
      <p:cViewPr varScale="1">
        <p:scale>
          <a:sx n="54" d="100"/>
          <a:sy n="54" d="100"/>
        </p:scale>
        <p:origin x="75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9T15:08:39.186"/>
    </inkml:context>
    <inkml:brush xml:id="br0">
      <inkml:brushProperty name="width" value="0.05" units="cm"/>
      <inkml:brushProperty name="height" value="0.05" units="cm"/>
    </inkml:brush>
  </inkml:definitions>
  <inkml:trace contextRef="#ctx0" brushRef="#br0">0 1 24575,'0'0'-8191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4456273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15902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77" name="Google Shape;177;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09340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7722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86286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7" name="Google Shape;11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18888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8349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595236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7" name="Google Shape;13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30777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7" name="Google Shape;167;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2867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7" name="Google Shape;10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84989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
        <p:cNvGrpSpPr/>
        <p:nvPr/>
      </p:nvGrpSpPr>
      <p:grpSpPr>
        <a:xfrm>
          <a:off x="0" y="0"/>
          <a:ext cx="0" cy="0"/>
          <a:chOff x="0" y="0"/>
          <a:chExt cx="0" cy="0"/>
        </a:xfrm>
      </p:grpSpPr>
      <p:sp>
        <p:nvSpPr>
          <p:cNvPr id="18" name="Google Shape;18;p1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2"/>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4"/>
        <p:cNvGrpSpPr/>
        <p:nvPr/>
      </p:nvGrpSpPr>
      <p:grpSpPr>
        <a:xfrm>
          <a:off x="0" y="0"/>
          <a:ext cx="0" cy="0"/>
          <a:chOff x="0" y="0"/>
          <a:chExt cx="0" cy="0"/>
        </a:xfrm>
      </p:grpSpPr>
      <p:sp>
        <p:nvSpPr>
          <p:cNvPr id="75" name="Google Shape;75;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21"/>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1"/>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0"/>
        <p:cNvGrpSpPr/>
        <p:nvPr/>
      </p:nvGrpSpPr>
      <p:grpSpPr>
        <a:xfrm>
          <a:off x="0" y="0"/>
          <a:ext cx="0" cy="0"/>
          <a:chOff x="0" y="0"/>
          <a:chExt cx="0" cy="0"/>
        </a:xfrm>
      </p:grpSpPr>
      <p:sp>
        <p:nvSpPr>
          <p:cNvPr id="81" name="Google Shape;81;p2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2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3" name="Google Shape;83;p2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22"/>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1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4" name="Google Shape;24;p1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3"/>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7"/>
        <p:cNvGrpSpPr/>
        <p:nvPr/>
      </p:nvGrpSpPr>
      <p:grpSpPr>
        <a:xfrm>
          <a:off x="0" y="0"/>
          <a:ext cx="0" cy="0"/>
          <a:chOff x="0" y="0"/>
          <a:chExt cx="0" cy="0"/>
        </a:xfrm>
      </p:grpSpPr>
      <p:sp>
        <p:nvSpPr>
          <p:cNvPr id="28" name="Google Shape;28;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0" name="Google Shape;30;p14"/>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4"/>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4"/>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3"/>
        <p:cNvGrpSpPr/>
        <p:nvPr/>
      </p:nvGrpSpPr>
      <p:grpSpPr>
        <a:xfrm>
          <a:off x="0" y="0"/>
          <a:ext cx="0" cy="0"/>
          <a:chOff x="0" y="0"/>
          <a:chExt cx="0" cy="0"/>
        </a:xfrm>
      </p:grpSpPr>
      <p:sp>
        <p:nvSpPr>
          <p:cNvPr id="34" name="Google Shape;34;p1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6" name="Google Shape;36;p15"/>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15"/>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5"/>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9"/>
        <p:cNvGrpSpPr/>
        <p:nvPr/>
      </p:nvGrpSpPr>
      <p:grpSpPr>
        <a:xfrm>
          <a:off x="0" y="0"/>
          <a:ext cx="0" cy="0"/>
          <a:chOff x="0" y="0"/>
          <a:chExt cx="0" cy="0"/>
        </a:xfrm>
      </p:grpSpPr>
      <p:sp>
        <p:nvSpPr>
          <p:cNvPr id="40" name="Google Shape;40;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16"/>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2" name="Google Shape;42;p16"/>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3" name="Google Shape;43;p16"/>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6"/>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16"/>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6"/>
        <p:cNvGrpSpPr/>
        <p:nvPr/>
      </p:nvGrpSpPr>
      <p:grpSpPr>
        <a:xfrm>
          <a:off x="0" y="0"/>
          <a:ext cx="0" cy="0"/>
          <a:chOff x="0" y="0"/>
          <a:chExt cx="0" cy="0"/>
        </a:xfrm>
      </p:grpSpPr>
      <p:sp>
        <p:nvSpPr>
          <p:cNvPr id="47" name="Google Shape;47;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1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9" name="Google Shape;49;p1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0" name="Google Shape;50;p17"/>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1" name="Google Shape;51;p17"/>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2" name="Google Shape;52;p17"/>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7"/>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17"/>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5"/>
        <p:cNvGrpSpPr/>
        <p:nvPr/>
      </p:nvGrpSpPr>
      <p:grpSpPr>
        <a:xfrm>
          <a:off x="0" y="0"/>
          <a:ext cx="0" cy="0"/>
          <a:chOff x="0" y="0"/>
          <a:chExt cx="0" cy="0"/>
        </a:xfrm>
      </p:grpSpPr>
      <p:sp>
        <p:nvSpPr>
          <p:cNvPr id="56" name="Google Shape;56;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18"/>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18"/>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8"/>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0"/>
        <p:cNvGrpSpPr/>
        <p:nvPr/>
      </p:nvGrpSpPr>
      <p:grpSpPr>
        <a:xfrm>
          <a:off x="0" y="0"/>
          <a:ext cx="0" cy="0"/>
          <a:chOff x="0" y="0"/>
          <a:chExt cx="0" cy="0"/>
        </a:xfrm>
      </p:grpSpPr>
      <p:sp>
        <p:nvSpPr>
          <p:cNvPr id="61" name="Google Shape;61;p1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1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3" name="Google Shape;63;p1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4" name="Google Shape;64;p19"/>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9"/>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9"/>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7"/>
        <p:cNvGrpSpPr/>
        <p:nvPr/>
      </p:nvGrpSpPr>
      <p:grpSpPr>
        <a:xfrm>
          <a:off x="0" y="0"/>
          <a:ext cx="0" cy="0"/>
          <a:chOff x="0" y="0"/>
          <a:chExt cx="0" cy="0"/>
        </a:xfrm>
      </p:grpSpPr>
      <p:sp>
        <p:nvSpPr>
          <p:cNvPr id="68" name="Google Shape;68;p2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2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0" name="Google Shape;70;p2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1" name="Google Shape;71;p20"/>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0"/>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0"/>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1"/>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1"/>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5" name="Google Shape;15;p11"/>
          <p:cNvPicPr preferRelativeResize="0"/>
          <p:nvPr/>
        </p:nvPicPr>
        <p:blipFill rotWithShape="1">
          <a:blip r:embed="rId13">
            <a:alphaModFix/>
          </a:blip>
          <a:srcRect/>
          <a:stretch/>
        </p:blipFill>
        <p:spPr>
          <a:xfrm>
            <a:off x="15851544" y="354999"/>
            <a:ext cx="2148469" cy="1298612"/>
          </a:xfrm>
          <a:prstGeom prst="rect">
            <a:avLst/>
          </a:prstGeom>
          <a:noFill/>
          <a:ln>
            <a:noFill/>
          </a:ln>
        </p:spPr>
      </p:pic>
      <p:pic>
        <p:nvPicPr>
          <p:cNvPr id="9" name="Picture 8"/>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41298" y="223009"/>
            <a:ext cx="1308102" cy="1370891"/>
          </a:xfrm>
          <a:prstGeom prst="rect">
            <a:avLst/>
          </a:prstGeom>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80.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alpha val="60000"/>
          </a:schemeClr>
        </a:solidFill>
        <a:effectLst/>
      </p:bgPr>
    </p:bg>
    <p:spTree>
      <p:nvGrpSpPr>
        <p:cNvPr id="1" name="Shape 89"/>
        <p:cNvGrpSpPr/>
        <p:nvPr/>
      </p:nvGrpSpPr>
      <p:grpSpPr>
        <a:xfrm>
          <a:off x="0" y="0"/>
          <a:ext cx="0" cy="0"/>
          <a:chOff x="0" y="0"/>
          <a:chExt cx="0" cy="0"/>
        </a:xfrm>
      </p:grpSpPr>
      <p:sp>
        <p:nvSpPr>
          <p:cNvPr id="90" name="Google Shape;90;p1"/>
          <p:cNvSpPr/>
          <p:nvPr/>
        </p:nvSpPr>
        <p:spPr>
          <a:xfrm>
            <a:off x="15659100" y="114300"/>
            <a:ext cx="2628900" cy="10515600"/>
          </a:xfrm>
          <a:prstGeom prst="rect">
            <a:avLst/>
          </a:prstGeom>
          <a:solidFill>
            <a:srgbClr val="F6F6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
          <p:cNvSpPr/>
          <p:nvPr/>
        </p:nvSpPr>
        <p:spPr>
          <a:xfrm>
            <a:off x="16925778" y="1904460"/>
            <a:ext cx="47771" cy="838254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92" name="Google Shape;92;p1"/>
          <p:cNvPicPr preferRelativeResize="0"/>
          <p:nvPr/>
        </p:nvPicPr>
        <p:blipFill rotWithShape="1">
          <a:blip r:embed="rId3">
            <a:alphaModFix/>
          </a:blip>
          <a:srcRect/>
          <a:stretch/>
        </p:blipFill>
        <p:spPr>
          <a:xfrm>
            <a:off x="15851544" y="354999"/>
            <a:ext cx="2148469" cy="1298612"/>
          </a:xfrm>
          <a:prstGeom prst="rect">
            <a:avLst/>
          </a:prstGeom>
          <a:noFill/>
          <a:ln>
            <a:noFill/>
          </a:ln>
        </p:spPr>
      </p:pic>
      <p:sp>
        <p:nvSpPr>
          <p:cNvPr id="93" name="Google Shape;93;p1"/>
          <p:cNvSpPr/>
          <p:nvPr/>
        </p:nvSpPr>
        <p:spPr>
          <a:xfrm>
            <a:off x="2590800" y="3086100"/>
            <a:ext cx="11844130" cy="276994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94" name="Google Shape;94;p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a:t>
            </a:fld>
            <a:endParaRPr/>
          </a:p>
        </p:txBody>
      </p:sp>
      <p:pic>
        <p:nvPicPr>
          <p:cNvPr id="3" name="Picture 2">
            <a:extLst>
              <a:ext uri="{FF2B5EF4-FFF2-40B4-BE49-F238E27FC236}">
                <a16:creationId xmlns:a16="http://schemas.microsoft.com/office/drawing/2014/main" id="{DD807939-6DD1-B944-6E20-D15A9DBDC890}"/>
              </a:ext>
            </a:extLst>
          </p:cNvPr>
          <p:cNvPicPr>
            <a:picLocks noChangeAspect="1"/>
          </p:cNvPicPr>
          <p:nvPr/>
        </p:nvPicPr>
        <p:blipFill>
          <a:blip r:embed="rId4"/>
          <a:stretch>
            <a:fillRect/>
          </a:stretch>
        </p:blipFill>
        <p:spPr>
          <a:xfrm>
            <a:off x="8512865" y="225124"/>
            <a:ext cx="7110076" cy="5156801"/>
          </a:xfrm>
          <a:prstGeom prst="rect">
            <a:avLst/>
          </a:prstGeom>
          <a:ln w="38100">
            <a:solidFill>
              <a:srgbClr val="0070C0"/>
            </a:solidFill>
          </a:ln>
        </p:spPr>
      </p:pic>
      <p:pic>
        <p:nvPicPr>
          <p:cNvPr id="5" name="Picture 4">
            <a:extLst>
              <a:ext uri="{FF2B5EF4-FFF2-40B4-BE49-F238E27FC236}">
                <a16:creationId xmlns:a16="http://schemas.microsoft.com/office/drawing/2014/main" id="{294EE857-8770-DCB9-D3DA-8E0D0556E9C6}"/>
              </a:ext>
            </a:extLst>
          </p:cNvPr>
          <p:cNvPicPr>
            <a:picLocks noChangeAspect="1"/>
          </p:cNvPicPr>
          <p:nvPr/>
        </p:nvPicPr>
        <p:blipFill>
          <a:blip r:embed="rId5"/>
          <a:stretch>
            <a:fillRect/>
          </a:stretch>
        </p:blipFill>
        <p:spPr>
          <a:xfrm>
            <a:off x="229574" y="5381925"/>
            <a:ext cx="8283291" cy="4619349"/>
          </a:xfrm>
          <a:prstGeom prst="rect">
            <a:avLst/>
          </a:prstGeom>
          <a:ln w="38100">
            <a:solidFill>
              <a:srgbClr val="FF0000"/>
            </a:solid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68"/>
        <p:cNvGrpSpPr/>
        <p:nvPr/>
      </p:nvGrpSpPr>
      <p:grpSpPr>
        <a:xfrm>
          <a:off x="0" y="0"/>
          <a:ext cx="0" cy="0"/>
          <a:chOff x="0" y="0"/>
          <a:chExt cx="0" cy="0"/>
        </a:xfrm>
      </p:grpSpPr>
      <p:sp>
        <p:nvSpPr>
          <p:cNvPr id="169" name="Google Shape;169;p9"/>
          <p:cNvSpPr/>
          <p:nvPr/>
        </p:nvSpPr>
        <p:spPr>
          <a:xfrm>
            <a:off x="0" y="9258300"/>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9"/>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9"/>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72" name="Google Shape;172;p9"/>
          <p:cNvSpPr txBox="1">
            <a:spLocks noGrp="1"/>
          </p:cNvSpPr>
          <p:nvPr>
            <p:ph type="ftr" idx="11"/>
          </p:nvPr>
        </p:nvSpPr>
        <p:spPr>
          <a:xfrm>
            <a:off x="6324600" y="9563100"/>
            <a:ext cx="62484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Nithya Prakash /FACULTY/English/SNSACD</a:t>
            </a:r>
          </a:p>
        </p:txBody>
      </p:sp>
      <p:sp>
        <p:nvSpPr>
          <p:cNvPr id="173" name="Google Shape;173;p9"/>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10</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74" name="Google Shape;174;p9"/>
          <p:cNvSpPr/>
          <p:nvPr/>
        </p:nvSpPr>
        <p:spPr>
          <a:xfrm>
            <a:off x="6650935" y="2838450"/>
            <a:ext cx="11844130" cy="138495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000" b="1" i="0" u="none" strike="noStrike" cap="none" dirty="0">
              <a:solidFill>
                <a:schemeClr val="dk1"/>
              </a:solidFill>
              <a:latin typeface="Cambria"/>
              <a:ea typeface="Cambria"/>
              <a:cs typeface="Cambria"/>
              <a:sym typeface="Cambria"/>
            </a:endParaRPr>
          </a:p>
        </p:txBody>
      </p:sp>
      <p:sp>
        <p:nvSpPr>
          <p:cNvPr id="3" name="TextBox 2">
            <a:extLst>
              <a:ext uri="{FF2B5EF4-FFF2-40B4-BE49-F238E27FC236}">
                <a16:creationId xmlns:a16="http://schemas.microsoft.com/office/drawing/2014/main" id="{49966E8D-BAD6-324F-FB45-B8397D9C56A6}"/>
              </a:ext>
            </a:extLst>
          </p:cNvPr>
          <p:cNvSpPr txBox="1"/>
          <p:nvPr/>
        </p:nvSpPr>
        <p:spPr>
          <a:xfrm>
            <a:off x="1714505" y="214709"/>
            <a:ext cx="14206531" cy="8956298"/>
          </a:xfrm>
          <a:prstGeom prst="rect">
            <a:avLst/>
          </a:prstGeom>
          <a:noFill/>
        </p:spPr>
        <p:txBody>
          <a:bodyPr wrap="square">
            <a:spAutoFit/>
          </a:bodyPr>
          <a:lstStyle/>
          <a:p>
            <a:pPr algn="l"/>
            <a:endParaRPr lang="en-US" sz="3600" b="0" i="0" dirty="0">
              <a:solidFill>
                <a:srgbClr val="212529"/>
              </a:solidFill>
              <a:effectLst/>
              <a:highlight>
                <a:srgbClr val="00FFFF"/>
              </a:highlight>
              <a:latin typeface="-apple-system"/>
            </a:endParaRPr>
          </a:p>
          <a:p>
            <a:pPr algn="l"/>
            <a:r>
              <a:rPr lang="en-US" sz="3600" b="1" i="0" dirty="0">
                <a:solidFill>
                  <a:srgbClr val="212529"/>
                </a:solidFill>
                <a:effectLst/>
                <a:highlight>
                  <a:srgbClr val="00FFFF"/>
                </a:highlight>
                <a:latin typeface="-apple-system"/>
              </a:rPr>
              <a:t>Do's: Formal Letter Writing Format</a:t>
            </a:r>
            <a:endParaRPr lang="en-US" sz="3600" b="0" i="0" dirty="0">
              <a:solidFill>
                <a:srgbClr val="212529"/>
              </a:solidFill>
              <a:effectLst/>
              <a:highlight>
                <a:srgbClr val="00FFFF"/>
              </a:highlight>
              <a:latin typeface="-apple-system"/>
            </a:endParaRPr>
          </a:p>
          <a:p>
            <a:pPr algn="just">
              <a:buFont typeface="Arial" panose="020B0604020202020204" pitchFamily="34" charset="0"/>
              <a:buChar char="•"/>
            </a:pPr>
            <a:r>
              <a:rPr lang="en-US" sz="3600" b="0" i="0" dirty="0">
                <a:solidFill>
                  <a:srgbClr val="000000"/>
                </a:solidFill>
                <a:effectLst/>
                <a:latin typeface="Open Sans" panose="020B0606030504020204" pitchFamily="34" charset="0"/>
              </a:rPr>
              <a:t>Make your letter's goal clear; it should be straightforward and focused.</a:t>
            </a:r>
          </a:p>
          <a:p>
            <a:pPr algn="just">
              <a:buFont typeface="Arial" panose="020B0604020202020204" pitchFamily="34" charset="0"/>
              <a:buChar char="•"/>
            </a:pPr>
            <a:r>
              <a:rPr lang="en-US" sz="3600" b="0" i="0" dirty="0">
                <a:solidFill>
                  <a:srgbClr val="000000"/>
                </a:solidFill>
                <a:effectLst/>
                <a:latin typeface="Open Sans" panose="020B0606030504020204" pitchFamily="34" charset="0"/>
              </a:rPr>
              <a:t>Your letter should be left-justified.</a:t>
            </a:r>
          </a:p>
          <a:p>
            <a:pPr algn="just">
              <a:buFont typeface="Arial" panose="020B0604020202020204" pitchFamily="34" charset="0"/>
              <a:buChar char="•"/>
            </a:pPr>
            <a:r>
              <a:rPr lang="en-US" sz="3600" b="0" i="0" dirty="0">
                <a:solidFill>
                  <a:srgbClr val="000000"/>
                </a:solidFill>
                <a:effectLst/>
                <a:latin typeface="Open Sans" panose="020B0606030504020204" pitchFamily="34" charset="0"/>
              </a:rPr>
              <a:t>In your letter, a single space and a space between each paragraph are required.</a:t>
            </a:r>
          </a:p>
          <a:p>
            <a:pPr algn="just">
              <a:buFont typeface="Arial" panose="020B0604020202020204" pitchFamily="34" charset="0"/>
              <a:buChar char="•"/>
            </a:pPr>
            <a:r>
              <a:rPr lang="en-US" sz="3600" b="0" i="0" dirty="0">
                <a:solidFill>
                  <a:srgbClr val="000000"/>
                </a:solidFill>
                <a:effectLst/>
                <a:latin typeface="Open Sans" panose="020B0606030504020204" pitchFamily="34" charset="0"/>
              </a:rPr>
              <a:t>Examples of plain typefaces are Arial, Times New Roman, Courier New, and Verdana. The font size ought to be 10 or 12.</a:t>
            </a:r>
          </a:p>
          <a:p>
            <a:pPr algn="just">
              <a:buFont typeface="Arial" panose="020B0604020202020204" pitchFamily="34" charset="0"/>
              <a:buChar char="•"/>
            </a:pPr>
            <a:r>
              <a:rPr lang="en-US" sz="3600" b="0" i="0" dirty="0">
                <a:solidFill>
                  <a:srgbClr val="000000"/>
                </a:solidFill>
                <a:effectLst/>
                <a:latin typeface="Open Sans" panose="020B0606030504020204" pitchFamily="34" charset="0"/>
              </a:rPr>
              <a:t>Leave a blank line between the salutation and the closing.</a:t>
            </a:r>
          </a:p>
          <a:p>
            <a:pPr algn="just">
              <a:buFont typeface="Arial" panose="020B0604020202020204" pitchFamily="34" charset="0"/>
              <a:buChar char="•"/>
            </a:pPr>
            <a:r>
              <a:rPr lang="en-US" sz="3600" b="0" i="0" dirty="0">
                <a:solidFill>
                  <a:srgbClr val="000000"/>
                </a:solidFill>
                <a:effectLst/>
                <a:latin typeface="Open Sans" panose="020B0606030504020204" pitchFamily="34" charset="0"/>
              </a:rPr>
              <a:t>Business letters should always be produced on white bond paper as opposed to colorful paper or personal stationery.</a:t>
            </a:r>
          </a:p>
          <a:p>
            <a:pPr algn="just">
              <a:buFont typeface="Arial" panose="020B0604020202020204" pitchFamily="34" charset="0"/>
              <a:buChar char="•"/>
            </a:pPr>
            <a:r>
              <a:rPr lang="en-US" sz="3600" b="0" i="0" dirty="0">
                <a:solidFill>
                  <a:srgbClr val="000000"/>
                </a:solidFill>
                <a:effectLst/>
                <a:latin typeface="Open Sans" panose="020B0606030504020204" pitchFamily="34" charset="0"/>
              </a:rPr>
              <a:t>If you're writing an email letter, follow these instructions for what to include and how to format your signature.</a:t>
            </a:r>
          </a:p>
          <a:p>
            <a:pPr algn="just">
              <a:buFont typeface="Arial" panose="020B0604020202020204" pitchFamily="34" charset="0"/>
              <a:buChar char="•"/>
            </a:pPr>
            <a:r>
              <a:rPr lang="en-US" sz="3600" b="0" i="0" dirty="0">
                <a:solidFill>
                  <a:srgbClr val="000000"/>
                </a:solidFill>
                <a:effectLst/>
                <a:latin typeface="Open Sans" panose="020B0606030504020204" pitchFamily="34" charset="0"/>
              </a:rPr>
              <a:t>After you've finished writing your letter, always proofread it for spelling and grammar mistakes.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6F6ED">
            <a:alpha val="73725"/>
          </a:srgbClr>
        </a:solidFill>
        <a:effectLst/>
      </p:bgPr>
    </p:bg>
    <p:spTree>
      <p:nvGrpSpPr>
        <p:cNvPr id="1" name="Shape 108"/>
        <p:cNvGrpSpPr/>
        <p:nvPr/>
      </p:nvGrpSpPr>
      <p:grpSpPr>
        <a:xfrm>
          <a:off x="0" y="0"/>
          <a:ext cx="0" cy="0"/>
          <a:chOff x="0" y="0"/>
          <a:chExt cx="0" cy="0"/>
        </a:xfrm>
      </p:grpSpPr>
      <p:sp>
        <p:nvSpPr>
          <p:cNvPr id="109" name="Google Shape;109;p3"/>
          <p:cNvSpPr/>
          <p:nvPr/>
        </p:nvSpPr>
        <p:spPr>
          <a:xfrm>
            <a:off x="0" y="9258300"/>
            <a:ext cx="10983468"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3"/>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3"/>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12" name="Google Shape;112;p3"/>
          <p:cNvSpPr txBox="1">
            <a:spLocks noGrp="1"/>
          </p:cNvSpPr>
          <p:nvPr>
            <p:ph type="ftr" idx="11"/>
          </p:nvPr>
        </p:nvSpPr>
        <p:spPr>
          <a:xfrm>
            <a:off x="5638800" y="9639300"/>
            <a:ext cx="68580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Nithya Prakash /FACULTY/English/SNSACD</a:t>
            </a:r>
          </a:p>
        </p:txBody>
      </p:sp>
      <p:sp>
        <p:nvSpPr>
          <p:cNvPr id="113" name="Google Shape;113;p3"/>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11</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14" name="Google Shape;114;p3"/>
          <p:cNvSpPr/>
          <p:nvPr/>
        </p:nvSpPr>
        <p:spPr>
          <a:xfrm>
            <a:off x="3810000" y="3086100"/>
            <a:ext cx="11844130" cy="276994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3" name="TextBox 2">
            <a:extLst>
              <a:ext uri="{FF2B5EF4-FFF2-40B4-BE49-F238E27FC236}">
                <a16:creationId xmlns:a16="http://schemas.microsoft.com/office/drawing/2014/main" id="{4A6D6995-0061-0B3D-526A-73D20472F063}"/>
              </a:ext>
            </a:extLst>
          </p:cNvPr>
          <p:cNvSpPr txBox="1"/>
          <p:nvPr/>
        </p:nvSpPr>
        <p:spPr>
          <a:xfrm>
            <a:off x="2400299" y="575459"/>
            <a:ext cx="13577887" cy="8710077"/>
          </a:xfrm>
          <a:prstGeom prst="rect">
            <a:avLst/>
          </a:prstGeom>
          <a:noFill/>
        </p:spPr>
        <p:txBody>
          <a:bodyPr wrap="square">
            <a:spAutoFit/>
          </a:bodyPr>
          <a:lstStyle/>
          <a:p>
            <a:pPr algn="l"/>
            <a:r>
              <a:rPr lang="en-US" sz="2800" b="1" i="0" dirty="0" err="1">
                <a:solidFill>
                  <a:srgbClr val="212529"/>
                </a:solidFill>
                <a:effectLst/>
                <a:highlight>
                  <a:srgbClr val="00FFFF"/>
                </a:highlight>
                <a:latin typeface="-apple-system"/>
              </a:rPr>
              <a:t>Don't's</a:t>
            </a:r>
            <a:r>
              <a:rPr lang="en-US" sz="2800" b="1" i="0" dirty="0">
                <a:solidFill>
                  <a:srgbClr val="212529"/>
                </a:solidFill>
                <a:effectLst/>
                <a:highlight>
                  <a:srgbClr val="00FFFF"/>
                </a:highlight>
                <a:latin typeface="-apple-system"/>
              </a:rPr>
              <a:t>: Formal Letter Writing Format</a:t>
            </a:r>
            <a:endParaRPr lang="en-US" sz="2800" b="0" i="0" dirty="0">
              <a:solidFill>
                <a:srgbClr val="212529"/>
              </a:solidFill>
              <a:effectLst/>
              <a:highlight>
                <a:srgbClr val="00FFFF"/>
              </a:highlight>
              <a:latin typeface="-apple-system"/>
            </a:endParaRPr>
          </a:p>
          <a:p>
            <a:pPr algn="l"/>
            <a:r>
              <a:rPr lang="en-US" sz="2800" b="0" i="0" dirty="0">
                <a:solidFill>
                  <a:srgbClr val="000000"/>
                </a:solidFill>
                <a:effectLst/>
                <a:latin typeface="Open Sans" panose="020B0606030504020204" pitchFamily="34" charset="0"/>
              </a:rPr>
              <a:t>Here are the common mistakes in formal letter writing that should be avoided.</a:t>
            </a:r>
          </a:p>
          <a:p>
            <a:pPr algn="just">
              <a:buFont typeface="Arial" panose="020B0604020202020204" pitchFamily="34" charset="0"/>
              <a:buChar char="•"/>
            </a:pPr>
            <a:r>
              <a:rPr lang="en-US" sz="2800" b="0" i="0" dirty="0">
                <a:solidFill>
                  <a:srgbClr val="000000"/>
                </a:solidFill>
                <a:effectLst/>
                <a:latin typeface="Open Sans" panose="020B0606030504020204" pitchFamily="34" charset="0"/>
              </a:rPr>
              <a:t>Make sure to adhere to the right formal letter format. This comprises a suitable headline, salutation, body, conclusion, and signature.</a:t>
            </a:r>
          </a:p>
          <a:p>
            <a:pPr algn="just">
              <a:buFont typeface="Arial" panose="020B0604020202020204" pitchFamily="34" charset="0"/>
              <a:buChar char="•"/>
            </a:pPr>
            <a:r>
              <a:rPr lang="en-US" sz="2800" b="0" i="0" dirty="0">
                <a:solidFill>
                  <a:srgbClr val="000000"/>
                </a:solidFill>
                <a:effectLst/>
                <a:latin typeface="Open Sans" panose="020B0606030504020204" pitchFamily="34" charset="0"/>
              </a:rPr>
              <a:t>Make sure the goal of your communication is stated in full. Be specific in what you want to say or what you are asking for.</a:t>
            </a:r>
          </a:p>
          <a:p>
            <a:pPr algn="just">
              <a:buFont typeface="Arial" panose="020B0604020202020204" pitchFamily="34" charset="0"/>
              <a:buChar char="•"/>
            </a:pPr>
            <a:r>
              <a:rPr lang="en-US" sz="2800" b="0" i="0" dirty="0">
                <a:solidFill>
                  <a:srgbClr val="000000"/>
                </a:solidFill>
                <a:effectLst/>
                <a:latin typeface="Open Sans" panose="020B0606030504020204" pitchFamily="34" charset="0"/>
              </a:rPr>
              <a:t>Check your letter carefully for any spelling or grammar mistakes before sending it. Use the appropriate punctuation and capitalization.</a:t>
            </a:r>
          </a:p>
          <a:p>
            <a:pPr algn="just">
              <a:buFont typeface="Arial" panose="020B0604020202020204" pitchFamily="34" charset="0"/>
              <a:buChar char="•"/>
            </a:pPr>
            <a:r>
              <a:rPr lang="en-US" sz="2800" b="0" i="0" dirty="0">
                <a:solidFill>
                  <a:srgbClr val="000000"/>
                </a:solidFill>
                <a:effectLst/>
                <a:latin typeface="Open Sans" panose="020B0606030504020204" pitchFamily="34" charset="0"/>
              </a:rPr>
              <a:t>Avoid employing slang or informal language in formal correspondence. Be respectful and professional in your tone.</a:t>
            </a:r>
          </a:p>
          <a:p>
            <a:pPr algn="just">
              <a:buFont typeface="Arial" panose="020B0604020202020204" pitchFamily="34" charset="0"/>
              <a:buChar char="•"/>
            </a:pPr>
            <a:r>
              <a:rPr lang="en-US" sz="2800" b="0" i="0" dirty="0">
                <a:solidFill>
                  <a:srgbClr val="000000"/>
                </a:solidFill>
                <a:effectLst/>
                <a:latin typeface="Open Sans" panose="020B0606030504020204" pitchFamily="34" charset="0"/>
              </a:rPr>
              <a:t>Double-check that the recipient of your letter has the correct name and address. This will guarantee that your mail gets to the correct person.</a:t>
            </a:r>
          </a:p>
          <a:p>
            <a:pPr algn="just">
              <a:buFont typeface="Arial" panose="020B0604020202020204" pitchFamily="34" charset="0"/>
              <a:buChar char="•"/>
            </a:pPr>
            <a:r>
              <a:rPr lang="en-US" sz="2800" b="0" i="0" dirty="0">
                <a:solidFill>
                  <a:srgbClr val="000000"/>
                </a:solidFill>
                <a:effectLst/>
                <a:latin typeface="Open Sans" panose="020B0606030504020204" pitchFamily="34" charset="0"/>
              </a:rPr>
              <a:t>Keep your letter brief and crisp. Don't blather on or provide unnecessary details.</a:t>
            </a:r>
          </a:p>
          <a:p>
            <a:pPr algn="just">
              <a:buFont typeface="Arial" panose="020B0604020202020204" pitchFamily="34" charset="0"/>
              <a:buChar char="•"/>
            </a:pPr>
            <a:r>
              <a:rPr lang="en-US" sz="2800" b="0" i="0" dirty="0">
                <a:solidFill>
                  <a:srgbClr val="000000"/>
                </a:solidFill>
                <a:effectLst/>
                <a:latin typeface="Open Sans" panose="020B0606030504020204" pitchFamily="34" charset="0"/>
              </a:rPr>
              <a:t>Make sure your letter is understandable and clear. Avoid using technical phrases unless absolutely required and speak plainly.</a:t>
            </a:r>
          </a:p>
          <a:p>
            <a:pPr algn="just">
              <a:buFont typeface="Arial" panose="020B0604020202020204" pitchFamily="34" charset="0"/>
              <a:buChar char="•"/>
            </a:pPr>
            <a:r>
              <a:rPr lang="en-US" sz="2800" b="0" i="0" dirty="0">
                <a:solidFill>
                  <a:srgbClr val="000000"/>
                </a:solidFill>
                <a:effectLst/>
                <a:latin typeface="Open Sans" panose="020B0606030504020204" pitchFamily="34" charset="0"/>
              </a:rPr>
              <a:t>If you expect a response to your letter, make sure to follow up if you don't get one in a timely manner.</a:t>
            </a:r>
          </a:p>
          <a:p>
            <a:pPr algn="just">
              <a:buFont typeface="Arial" panose="020B0604020202020204" pitchFamily="34" charset="0"/>
              <a:buChar char="•"/>
            </a:pPr>
            <a:r>
              <a:rPr lang="en-US" sz="2800" b="0" i="0" dirty="0">
                <a:solidFill>
                  <a:srgbClr val="000000"/>
                </a:solidFill>
                <a:effectLst/>
                <a:latin typeface="Open Sans" panose="020B0606030504020204" pitchFamily="34" charset="0"/>
              </a:rPr>
              <a:t>You may write a formal letter that is both effective and professional by keeping these most common errors to a minimum.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78"/>
        <p:cNvGrpSpPr/>
        <p:nvPr/>
      </p:nvGrpSpPr>
      <p:grpSpPr>
        <a:xfrm>
          <a:off x="0" y="0"/>
          <a:ext cx="0" cy="0"/>
          <a:chOff x="0" y="0"/>
          <a:chExt cx="0" cy="0"/>
        </a:xfrm>
      </p:grpSpPr>
      <p:sp>
        <p:nvSpPr>
          <p:cNvPr id="179" name="Google Shape;179;p10"/>
          <p:cNvSpPr/>
          <p:nvPr/>
        </p:nvSpPr>
        <p:spPr>
          <a:xfrm>
            <a:off x="0" y="9005773"/>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0"/>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0"/>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82" name="Google Shape;182;p10"/>
          <p:cNvSpPr txBox="1">
            <a:spLocks noGrp="1"/>
          </p:cNvSpPr>
          <p:nvPr>
            <p:ph type="ftr" idx="11"/>
          </p:nvPr>
        </p:nvSpPr>
        <p:spPr>
          <a:xfrm>
            <a:off x="6124575" y="9378830"/>
            <a:ext cx="62484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Nithya Prakash /FACULTY/English/SNSACD</a:t>
            </a:r>
          </a:p>
        </p:txBody>
      </p:sp>
      <p:pic>
        <p:nvPicPr>
          <p:cNvPr id="3074" name="Picture 2" descr="Thank You Images – Browse 260,522 Stock Photos, Vectors, and ...">
            <a:extLst>
              <a:ext uri="{FF2B5EF4-FFF2-40B4-BE49-F238E27FC236}">
                <a16:creationId xmlns:a16="http://schemas.microsoft.com/office/drawing/2014/main" id="{E59F91FF-5856-508D-A7F5-0E56C4474A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0918" y="1104900"/>
            <a:ext cx="11415713" cy="6242300"/>
          </a:xfrm>
          <a:prstGeom prst="rect">
            <a:avLst/>
          </a:prstGeom>
          <a:noFill/>
          <a:ln w="76200" cap="flat" cmpd="sng" algn="ctr">
            <a:solidFill>
              <a:srgbClr val="00B05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pic>
      <p:sp>
        <p:nvSpPr>
          <p:cNvPr id="183" name="Google Shape;183;p10"/>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12</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2E90C18-D276-FFED-DEE4-02A268B7495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13</a:t>
            </a:fld>
            <a:endParaRPr lang="en-US"/>
          </a:p>
        </p:txBody>
      </p:sp>
    </p:spTree>
    <p:extLst>
      <p:ext uri="{BB962C8B-B14F-4D97-AF65-F5344CB8AC3E}">
        <p14:creationId xmlns:p14="http://schemas.microsoft.com/office/powerpoint/2010/main" val="2455296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BA72C3-32B6-C89A-162B-AAC3E14E677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14</a:t>
            </a:fld>
            <a:endParaRPr lang="en-US"/>
          </a:p>
        </p:txBody>
      </p:sp>
      <p:sp>
        <p:nvSpPr>
          <p:cNvPr id="5" name="Google Shape;179;p10">
            <a:extLst>
              <a:ext uri="{FF2B5EF4-FFF2-40B4-BE49-F238E27FC236}">
                <a16:creationId xmlns:a16="http://schemas.microsoft.com/office/drawing/2014/main" id="{CB06CECD-2C81-D517-0828-7A5A97D591FA}"/>
              </a:ext>
            </a:extLst>
          </p:cNvPr>
          <p:cNvSpPr/>
          <p:nvPr/>
        </p:nvSpPr>
        <p:spPr>
          <a:xfrm>
            <a:off x="0" y="9005773"/>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TextBox 6">
            <a:extLst>
              <a:ext uri="{FF2B5EF4-FFF2-40B4-BE49-F238E27FC236}">
                <a16:creationId xmlns:a16="http://schemas.microsoft.com/office/drawing/2014/main" id="{D976E033-D7C0-F1F6-C5BC-8ECB81CE4E24}"/>
              </a:ext>
            </a:extLst>
          </p:cNvPr>
          <p:cNvSpPr txBox="1"/>
          <p:nvPr/>
        </p:nvSpPr>
        <p:spPr>
          <a:xfrm>
            <a:off x="4429125" y="9331523"/>
            <a:ext cx="9144000" cy="307777"/>
          </a:xfrm>
          <a:prstGeom prst="rect">
            <a:avLst/>
          </a:prstGeom>
          <a:noFill/>
        </p:spPr>
        <p:txBody>
          <a:bodyPr wrap="square">
            <a:sp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Nithya Prakash /FACULTY/English/SNSACD</a:t>
            </a:r>
          </a:p>
        </p:txBody>
      </p:sp>
    </p:spTree>
    <p:extLst>
      <p:ext uri="{BB962C8B-B14F-4D97-AF65-F5344CB8AC3E}">
        <p14:creationId xmlns:p14="http://schemas.microsoft.com/office/powerpoint/2010/main" val="1625582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51CB093-4CD4-4C68-3E6C-770F3975A4A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15</a:t>
            </a:fld>
            <a:endParaRPr lang="en-US"/>
          </a:p>
        </p:txBody>
      </p:sp>
    </p:spTree>
    <p:extLst>
      <p:ext uri="{BB962C8B-B14F-4D97-AF65-F5344CB8AC3E}">
        <p14:creationId xmlns:p14="http://schemas.microsoft.com/office/powerpoint/2010/main" val="961234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BA72C3-32B6-C89A-162B-AAC3E14E677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16</a:t>
            </a:fld>
            <a:endParaRPr lang="en-US"/>
          </a:p>
        </p:txBody>
      </p:sp>
      <p:sp>
        <p:nvSpPr>
          <p:cNvPr id="5" name="Google Shape;179;p10">
            <a:extLst>
              <a:ext uri="{FF2B5EF4-FFF2-40B4-BE49-F238E27FC236}">
                <a16:creationId xmlns:a16="http://schemas.microsoft.com/office/drawing/2014/main" id="{CB06CECD-2C81-D517-0828-7A5A97D591FA}"/>
              </a:ext>
            </a:extLst>
          </p:cNvPr>
          <p:cNvSpPr/>
          <p:nvPr/>
        </p:nvSpPr>
        <p:spPr>
          <a:xfrm>
            <a:off x="0" y="9005773"/>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026" name="Picture 2" descr="33,472 Thank You Stock Photos - Free &amp; Royalty-Free Stock ...">
            <a:extLst>
              <a:ext uri="{FF2B5EF4-FFF2-40B4-BE49-F238E27FC236}">
                <a16:creationId xmlns:a16="http://schemas.microsoft.com/office/drawing/2014/main" id="{E5837384-4E10-48E5-15D9-97C756B92C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28863" y="1085849"/>
            <a:ext cx="13115925" cy="78830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4030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98"/>
        <p:cNvGrpSpPr/>
        <p:nvPr/>
      </p:nvGrpSpPr>
      <p:grpSpPr>
        <a:xfrm>
          <a:off x="0" y="0"/>
          <a:ext cx="0" cy="0"/>
          <a:chOff x="0" y="0"/>
          <a:chExt cx="0" cy="0"/>
        </a:xfrm>
      </p:grpSpPr>
      <p:sp>
        <p:nvSpPr>
          <p:cNvPr id="99" name="Google Shape;99;p2"/>
          <p:cNvSpPr/>
          <p:nvPr/>
        </p:nvSpPr>
        <p:spPr>
          <a:xfrm>
            <a:off x="7436419" y="9304020"/>
            <a:ext cx="108515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txBox="1">
            <a:spLocks noGrp="1"/>
          </p:cNvSpPr>
          <p:nvPr>
            <p:ph type="dt" idx="10"/>
          </p:nvPr>
        </p:nvSpPr>
        <p:spPr>
          <a:xfrm>
            <a:off x="451934"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02" name="Google Shape;102;p2"/>
          <p:cNvSpPr txBox="1">
            <a:spLocks noGrp="1"/>
          </p:cNvSpPr>
          <p:nvPr>
            <p:ph type="ftr" idx="11"/>
          </p:nvPr>
        </p:nvSpPr>
        <p:spPr>
          <a:xfrm>
            <a:off x="4648200" y="9623048"/>
            <a:ext cx="7543800" cy="3210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Nithya Prakash /FACULTY/English/SNSACD</a:t>
            </a:r>
            <a:endParaRPr sz="1400" b="1" dirty="0">
              <a:solidFill>
                <a:schemeClr val="dk1"/>
              </a:solidFill>
              <a:latin typeface="Cambria"/>
              <a:ea typeface="Cambria"/>
              <a:cs typeface="Cambria"/>
              <a:sym typeface="Cambria"/>
            </a:endParaRPr>
          </a:p>
        </p:txBody>
      </p:sp>
      <p:sp>
        <p:nvSpPr>
          <p:cNvPr id="103" name="Google Shape;103;p2"/>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2</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7" name="TextBox 6">
            <a:extLst>
              <a:ext uri="{FF2B5EF4-FFF2-40B4-BE49-F238E27FC236}">
                <a16:creationId xmlns:a16="http://schemas.microsoft.com/office/drawing/2014/main" id="{11472244-C35D-1422-7F4A-231099FE7A6A}"/>
              </a:ext>
            </a:extLst>
          </p:cNvPr>
          <p:cNvSpPr txBox="1"/>
          <p:nvPr/>
        </p:nvSpPr>
        <p:spPr>
          <a:xfrm>
            <a:off x="2595563" y="2090797"/>
            <a:ext cx="13101637" cy="5016758"/>
          </a:xfrm>
          <a:prstGeom prst="rect">
            <a:avLst/>
          </a:prstGeom>
          <a:noFill/>
        </p:spPr>
        <p:txBody>
          <a:bodyPr wrap="square">
            <a:spAutoFit/>
          </a:bodyPr>
          <a:lstStyle/>
          <a:p>
            <a:pPr algn="l"/>
            <a:r>
              <a:rPr lang="en-US" sz="4000" b="1" i="0" dirty="0">
                <a:solidFill>
                  <a:srgbClr val="FF0000"/>
                </a:solidFill>
                <a:effectLst/>
                <a:latin typeface="-apple-system"/>
              </a:rPr>
              <a:t>What Is A Formal Letter?</a:t>
            </a:r>
            <a:endParaRPr lang="en-US" sz="4000" b="0" i="0" dirty="0">
              <a:solidFill>
                <a:srgbClr val="FF0000"/>
              </a:solidFill>
              <a:effectLst/>
              <a:latin typeface="-apple-system"/>
            </a:endParaRPr>
          </a:p>
          <a:p>
            <a:pPr algn="just"/>
            <a:r>
              <a:rPr lang="en-US" sz="4000" b="0" i="0" dirty="0">
                <a:solidFill>
                  <a:srgbClr val="000000"/>
                </a:solidFill>
                <a:effectLst/>
                <a:latin typeface="Open Sans" panose="020B0606030504020204" pitchFamily="34" charset="0"/>
              </a:rPr>
              <a:t>Formal Letter Meaning: A formal letter is one that uses formal language and is written in a formal style. Such letters are not addressed to private individuals, such as friends or family members, but rather to authorities, dignitaries, coworkers, and seniors for official objectives. Writing formal letters requires adherence to a variety of conventions.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6F6ED">
            <a:alpha val="46666"/>
          </a:srgbClr>
        </a:solidFill>
        <a:effectLst/>
      </p:bgPr>
    </p:bg>
    <p:spTree>
      <p:nvGrpSpPr>
        <p:cNvPr id="1" name="Shape 128"/>
        <p:cNvGrpSpPr/>
        <p:nvPr/>
      </p:nvGrpSpPr>
      <p:grpSpPr>
        <a:xfrm>
          <a:off x="0" y="0"/>
          <a:ext cx="0" cy="0"/>
          <a:chOff x="0" y="0"/>
          <a:chExt cx="0" cy="0"/>
        </a:xfrm>
      </p:grpSpPr>
      <p:sp>
        <p:nvSpPr>
          <p:cNvPr id="129" name="Google Shape;129;p5"/>
          <p:cNvSpPr/>
          <p:nvPr/>
        </p:nvSpPr>
        <p:spPr>
          <a:xfrm>
            <a:off x="0" y="9258300"/>
            <a:ext cx="10983468"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5"/>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5"/>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32" name="Google Shape;132;p5"/>
          <p:cNvSpPr txBox="1">
            <a:spLocks noGrp="1"/>
          </p:cNvSpPr>
          <p:nvPr>
            <p:ph type="ftr" idx="11"/>
          </p:nvPr>
        </p:nvSpPr>
        <p:spPr>
          <a:xfrm>
            <a:off x="6324600" y="9639300"/>
            <a:ext cx="6096000" cy="3210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Nithya Prakash /FACULTY/English/SNSACD</a:t>
            </a:r>
          </a:p>
        </p:txBody>
      </p:sp>
      <p:sp>
        <p:nvSpPr>
          <p:cNvPr id="133" name="Google Shape;133;p5"/>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3</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34" name="Google Shape;134;p5"/>
          <p:cNvSpPr/>
          <p:nvPr/>
        </p:nvSpPr>
        <p:spPr>
          <a:xfrm>
            <a:off x="-2133601" y="-635258"/>
            <a:ext cx="24331969" cy="233906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3" name="TextBox 2">
            <a:extLst>
              <a:ext uri="{FF2B5EF4-FFF2-40B4-BE49-F238E27FC236}">
                <a16:creationId xmlns:a16="http://schemas.microsoft.com/office/drawing/2014/main" id="{E3E4F33F-F8B7-6AD4-16BC-07224872A378}"/>
              </a:ext>
            </a:extLst>
          </p:cNvPr>
          <p:cNvSpPr txBox="1"/>
          <p:nvPr/>
        </p:nvSpPr>
        <p:spPr>
          <a:xfrm>
            <a:off x="4320540" y="3049363"/>
            <a:ext cx="12161520" cy="1569660"/>
          </a:xfrm>
          <a:prstGeom prst="rect">
            <a:avLst/>
          </a:prstGeom>
          <a:noFill/>
        </p:spPr>
        <p:txBody>
          <a:bodyPr wrap="square">
            <a:spAutoFit/>
          </a:bodyPr>
          <a:lstStyle/>
          <a:p>
            <a:endParaRPr lang="en-IN" sz="4800" dirty="0"/>
          </a:p>
          <a:p>
            <a:endParaRPr lang="en-IN" sz="4800" dirty="0"/>
          </a:p>
        </p:txBody>
      </p:sp>
      <p:sp>
        <p:nvSpPr>
          <p:cNvPr id="4" name="TextBox 3">
            <a:extLst>
              <a:ext uri="{FF2B5EF4-FFF2-40B4-BE49-F238E27FC236}">
                <a16:creationId xmlns:a16="http://schemas.microsoft.com/office/drawing/2014/main" id="{79B96D83-BBA0-BED4-E702-7EBAC58F50E4}"/>
              </a:ext>
            </a:extLst>
          </p:cNvPr>
          <p:cNvSpPr txBox="1"/>
          <p:nvPr/>
        </p:nvSpPr>
        <p:spPr>
          <a:xfrm>
            <a:off x="2381885" y="326648"/>
            <a:ext cx="13487380" cy="9941183"/>
          </a:xfrm>
          <a:prstGeom prst="rect">
            <a:avLst/>
          </a:prstGeom>
          <a:noFill/>
        </p:spPr>
        <p:txBody>
          <a:bodyPr wrap="square">
            <a:spAutoFit/>
          </a:bodyPr>
          <a:lstStyle/>
          <a:p>
            <a:pPr algn="l"/>
            <a:r>
              <a:rPr lang="en-US" sz="3600" b="1" i="0" dirty="0">
                <a:solidFill>
                  <a:srgbClr val="FF0000"/>
                </a:solidFill>
                <a:effectLst/>
                <a:latin typeface="-apple-system"/>
              </a:rPr>
              <a:t>Types Of Formal Letter</a:t>
            </a:r>
            <a:endParaRPr lang="en-US" sz="3600" b="0" i="0" dirty="0">
              <a:solidFill>
                <a:srgbClr val="FF0000"/>
              </a:solidFill>
              <a:effectLst/>
              <a:latin typeface="-apple-system"/>
            </a:endParaRPr>
          </a:p>
          <a:p>
            <a:pPr algn="just"/>
            <a:r>
              <a:rPr lang="en-US" sz="3600" b="0" i="0" dirty="0">
                <a:solidFill>
                  <a:srgbClr val="000000"/>
                </a:solidFill>
                <a:effectLst/>
                <a:latin typeface="Open Sans" panose="020B0606030504020204" pitchFamily="34" charset="0"/>
              </a:rPr>
              <a:t>The formal letter comes in a variety of forms and is utilized as a communication tool by all organizations, whether they are public or private. Both internal and external communication uses formal letters. Here are some examples of formal letter formats.</a:t>
            </a:r>
          </a:p>
          <a:p>
            <a:pPr algn="l">
              <a:buFont typeface="Arial" panose="020B0604020202020204" pitchFamily="34" charset="0"/>
              <a:buChar char="•"/>
            </a:pPr>
            <a:r>
              <a:rPr lang="en-US" sz="3600" b="0" i="0" dirty="0">
                <a:solidFill>
                  <a:srgbClr val="000000"/>
                </a:solidFill>
                <a:effectLst/>
                <a:latin typeface="Open Sans" panose="020B0606030504020204" pitchFamily="34" charset="0"/>
              </a:rPr>
              <a:t>Recovery Letter</a:t>
            </a:r>
          </a:p>
          <a:p>
            <a:pPr algn="l">
              <a:buFont typeface="Arial" panose="020B0604020202020204" pitchFamily="34" charset="0"/>
              <a:buChar char="•"/>
            </a:pPr>
            <a:r>
              <a:rPr lang="en-US" sz="3600" b="0" i="0" dirty="0">
                <a:solidFill>
                  <a:srgbClr val="000000"/>
                </a:solidFill>
                <a:effectLst/>
                <a:latin typeface="Open Sans" panose="020B0606030504020204" pitchFamily="34" charset="0"/>
              </a:rPr>
              <a:t>Resignation Letter</a:t>
            </a:r>
          </a:p>
          <a:p>
            <a:pPr algn="l">
              <a:buFont typeface="Arial" panose="020B0604020202020204" pitchFamily="34" charset="0"/>
              <a:buChar char="•"/>
            </a:pPr>
            <a:r>
              <a:rPr lang="en-US" sz="3600" b="0" i="0" dirty="0">
                <a:solidFill>
                  <a:srgbClr val="000000"/>
                </a:solidFill>
                <a:effectLst/>
                <a:latin typeface="Open Sans" panose="020B0606030504020204" pitchFamily="34" charset="0"/>
              </a:rPr>
              <a:t>Order Letter</a:t>
            </a:r>
          </a:p>
          <a:p>
            <a:pPr algn="l">
              <a:buFont typeface="Arial" panose="020B0604020202020204" pitchFamily="34" charset="0"/>
              <a:buChar char="•"/>
            </a:pPr>
            <a:r>
              <a:rPr lang="en-US" sz="3600" b="0" i="0" dirty="0">
                <a:solidFill>
                  <a:srgbClr val="000000"/>
                </a:solidFill>
                <a:effectLst/>
                <a:latin typeface="Open Sans" panose="020B0606030504020204" pitchFamily="34" charset="0"/>
              </a:rPr>
              <a:t>Promotion Letter</a:t>
            </a:r>
          </a:p>
          <a:p>
            <a:pPr algn="l">
              <a:buFont typeface="Arial" panose="020B0604020202020204" pitchFamily="34" charset="0"/>
              <a:buChar char="•"/>
            </a:pPr>
            <a:r>
              <a:rPr lang="en-US" sz="3600" b="0" i="0" dirty="0">
                <a:solidFill>
                  <a:srgbClr val="000000"/>
                </a:solidFill>
                <a:effectLst/>
                <a:latin typeface="Open Sans" panose="020B0606030504020204" pitchFamily="34" charset="0"/>
              </a:rPr>
              <a:t>Job offer letter</a:t>
            </a:r>
          </a:p>
          <a:p>
            <a:pPr algn="l">
              <a:buFont typeface="Arial" panose="020B0604020202020204" pitchFamily="34" charset="0"/>
              <a:buChar char="•"/>
            </a:pPr>
            <a:r>
              <a:rPr lang="en-US" sz="3600" b="0" i="0" dirty="0">
                <a:solidFill>
                  <a:srgbClr val="000000"/>
                </a:solidFill>
                <a:effectLst/>
                <a:latin typeface="Open Sans" panose="020B0606030504020204" pitchFamily="34" charset="0"/>
              </a:rPr>
              <a:t>Complaint letter</a:t>
            </a:r>
          </a:p>
          <a:p>
            <a:pPr algn="l">
              <a:buFont typeface="Arial" panose="020B0604020202020204" pitchFamily="34" charset="0"/>
              <a:buChar char="•"/>
            </a:pPr>
            <a:r>
              <a:rPr lang="en-US" sz="3600" b="0" i="0" dirty="0">
                <a:solidFill>
                  <a:srgbClr val="000000"/>
                </a:solidFill>
                <a:effectLst/>
                <a:latin typeface="Open Sans" panose="020B0606030504020204" pitchFamily="34" charset="0"/>
              </a:rPr>
              <a:t>Business letter</a:t>
            </a:r>
          </a:p>
          <a:p>
            <a:pPr algn="l">
              <a:buFont typeface="Arial" panose="020B0604020202020204" pitchFamily="34" charset="0"/>
              <a:buChar char="•"/>
            </a:pPr>
            <a:r>
              <a:rPr lang="en-US" sz="3600" b="0" i="0" dirty="0">
                <a:solidFill>
                  <a:srgbClr val="000000"/>
                </a:solidFill>
                <a:effectLst/>
                <a:latin typeface="Open Sans" panose="020B0606030504020204" pitchFamily="34" charset="0"/>
              </a:rPr>
              <a:t>Appointment letter</a:t>
            </a:r>
          </a:p>
          <a:p>
            <a:pPr algn="l">
              <a:buFont typeface="Arial" panose="020B0604020202020204" pitchFamily="34" charset="0"/>
              <a:buChar char="•"/>
            </a:pPr>
            <a:r>
              <a:rPr lang="en-US" sz="3600" b="0" i="0" dirty="0">
                <a:solidFill>
                  <a:srgbClr val="000000"/>
                </a:solidFill>
                <a:effectLst/>
                <a:latin typeface="Open Sans" panose="020B0606030504020204" pitchFamily="34" charset="0"/>
              </a:rPr>
              <a:t>Leave application for Marriage/ Sick/ maternity</a:t>
            </a:r>
          </a:p>
          <a:p>
            <a:pPr algn="l">
              <a:buFont typeface="Arial" panose="020B0604020202020204" pitchFamily="34" charset="0"/>
              <a:buChar char="•"/>
            </a:pPr>
            <a:r>
              <a:rPr lang="en-US" sz="3600" b="0" i="0" dirty="0">
                <a:solidFill>
                  <a:srgbClr val="000000"/>
                </a:solidFill>
                <a:effectLst/>
                <a:latin typeface="Open Sans" panose="020B0606030504020204" pitchFamily="34" charset="0"/>
              </a:rPr>
              <a:t>Letter of Enquiry</a:t>
            </a:r>
          </a:p>
          <a:p>
            <a:pPr algn="l">
              <a:buFont typeface="Arial" panose="020B0604020202020204" pitchFamily="34" charset="0"/>
              <a:buChar char="•"/>
            </a:pPr>
            <a:r>
              <a:rPr lang="en-US" sz="3600" b="0" i="0" dirty="0">
                <a:solidFill>
                  <a:srgbClr val="000000"/>
                </a:solidFill>
                <a:effectLst/>
                <a:latin typeface="Open Sans" panose="020B0606030504020204" pitchFamily="34" charset="0"/>
              </a:rPr>
              <a:t>Sales Letter</a:t>
            </a:r>
          </a:p>
          <a:p>
            <a:br>
              <a:rPr lang="en-US" dirty="0"/>
            </a:b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18"/>
        <p:cNvGrpSpPr/>
        <p:nvPr/>
      </p:nvGrpSpPr>
      <p:grpSpPr>
        <a:xfrm>
          <a:off x="0" y="0"/>
          <a:ext cx="0" cy="0"/>
          <a:chOff x="0" y="0"/>
          <a:chExt cx="0" cy="0"/>
        </a:xfrm>
      </p:grpSpPr>
      <p:sp>
        <p:nvSpPr>
          <p:cNvPr id="119" name="Google Shape;119;p4"/>
          <p:cNvSpPr/>
          <p:nvPr/>
        </p:nvSpPr>
        <p:spPr>
          <a:xfrm>
            <a:off x="7284019" y="9251434"/>
            <a:ext cx="110039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4"/>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4"/>
          <p:cNvSpPr txBox="1">
            <a:spLocks noGrp="1"/>
          </p:cNvSpPr>
          <p:nvPr>
            <p:ph type="dt" idx="10"/>
          </p:nvPr>
        </p:nvSpPr>
        <p:spPr>
          <a:xfrm>
            <a:off x="451934"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22" name="Google Shape;122;p4"/>
          <p:cNvSpPr txBox="1">
            <a:spLocks noGrp="1"/>
          </p:cNvSpPr>
          <p:nvPr>
            <p:ph type="ftr" idx="11"/>
          </p:nvPr>
        </p:nvSpPr>
        <p:spPr>
          <a:xfrm>
            <a:off x="5486400" y="9639300"/>
            <a:ext cx="7620000" cy="3210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Nithya Prakash /FACULTY/English/SNSACD</a:t>
            </a:r>
          </a:p>
        </p:txBody>
      </p:sp>
      <p:sp>
        <p:nvSpPr>
          <p:cNvPr id="123" name="Google Shape;123;p4"/>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4</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24" name="Google Shape;124;p4"/>
          <p:cNvSpPr/>
          <p:nvPr/>
        </p:nvSpPr>
        <p:spPr>
          <a:xfrm>
            <a:off x="-1319716" y="-415260"/>
            <a:ext cx="11844130" cy="276994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3" name="TextBox 2">
            <a:extLst>
              <a:ext uri="{FF2B5EF4-FFF2-40B4-BE49-F238E27FC236}">
                <a16:creationId xmlns:a16="http://schemas.microsoft.com/office/drawing/2014/main" id="{F4DDC8CE-314C-49EC-47CD-CA47359AF392}"/>
              </a:ext>
            </a:extLst>
          </p:cNvPr>
          <p:cNvSpPr txBox="1"/>
          <p:nvPr/>
        </p:nvSpPr>
        <p:spPr>
          <a:xfrm>
            <a:off x="2166936" y="1312486"/>
            <a:ext cx="13425487" cy="7478970"/>
          </a:xfrm>
          <a:prstGeom prst="rect">
            <a:avLst/>
          </a:prstGeom>
          <a:noFill/>
        </p:spPr>
        <p:txBody>
          <a:bodyPr wrap="square">
            <a:spAutoFit/>
          </a:bodyPr>
          <a:lstStyle/>
          <a:p>
            <a:pPr algn="l"/>
            <a:r>
              <a:rPr lang="en-US" sz="3200" b="1" i="0" dirty="0">
                <a:solidFill>
                  <a:srgbClr val="FF0000"/>
                </a:solidFill>
                <a:effectLst/>
                <a:latin typeface="-apple-system"/>
              </a:rPr>
              <a:t>Details Of Formal Letter Writing Format</a:t>
            </a:r>
          </a:p>
          <a:p>
            <a:pPr algn="l"/>
            <a:endParaRPr lang="en-US" sz="3200" b="0" i="0" dirty="0">
              <a:solidFill>
                <a:srgbClr val="FF0000"/>
              </a:solidFill>
              <a:effectLst/>
              <a:latin typeface="-apple-system"/>
            </a:endParaRPr>
          </a:p>
          <a:p>
            <a:pPr algn="l"/>
            <a:r>
              <a:rPr lang="en-US" sz="3200" b="1" i="0" dirty="0">
                <a:solidFill>
                  <a:srgbClr val="212529"/>
                </a:solidFill>
                <a:effectLst/>
                <a:highlight>
                  <a:srgbClr val="00FFFF"/>
                </a:highlight>
                <a:latin typeface="-apple-system"/>
              </a:rPr>
              <a:t>1) Address</a:t>
            </a:r>
            <a:endParaRPr lang="en-US" sz="3200" b="0" i="0" dirty="0">
              <a:solidFill>
                <a:srgbClr val="212529"/>
              </a:solidFill>
              <a:effectLst/>
              <a:highlight>
                <a:srgbClr val="00FFFF"/>
              </a:highlight>
              <a:latin typeface="-apple-system"/>
            </a:endParaRPr>
          </a:p>
          <a:p>
            <a:pPr algn="just"/>
            <a:r>
              <a:rPr lang="en-US" sz="3200" b="0" i="0" dirty="0">
                <a:solidFill>
                  <a:srgbClr val="000000"/>
                </a:solidFill>
                <a:effectLst/>
                <a:latin typeface="Open Sans" panose="020B0606030504020204" pitchFamily="34" charset="0"/>
              </a:rPr>
              <a:t>The sender's and recipient's addresses are the first item in the formal letter format. </a:t>
            </a:r>
            <a:r>
              <a:rPr lang="en-US" sz="3200" b="0" i="0" dirty="0">
                <a:solidFill>
                  <a:srgbClr val="000000"/>
                </a:solidFill>
                <a:effectLst/>
                <a:highlight>
                  <a:srgbClr val="00FFFF"/>
                </a:highlight>
                <a:latin typeface="Open Sans" panose="020B0606030504020204" pitchFamily="34" charset="0"/>
              </a:rPr>
              <a:t>Sender's Address: </a:t>
            </a:r>
            <a:r>
              <a:rPr lang="en-US" sz="3200" b="0" i="0" dirty="0">
                <a:solidFill>
                  <a:srgbClr val="000000"/>
                </a:solidFill>
                <a:effectLst/>
                <a:latin typeface="Open Sans" panose="020B0606030504020204" pitchFamily="34" charset="0"/>
              </a:rPr>
              <a:t>Be sure to include your street address, city, state, zip code, and phone number when writing your address in the left-hand corner of the page. </a:t>
            </a:r>
            <a:r>
              <a:rPr lang="en-US" sz="3200" b="0" i="0" dirty="0">
                <a:solidFill>
                  <a:srgbClr val="000000"/>
                </a:solidFill>
                <a:effectLst/>
                <a:highlight>
                  <a:srgbClr val="00FFFF"/>
                </a:highlight>
                <a:latin typeface="Open Sans" panose="020B0606030504020204" pitchFamily="34" charset="0"/>
              </a:rPr>
              <a:t>Address of Recipient </a:t>
            </a:r>
            <a:r>
              <a:rPr lang="en-US" sz="3200" b="0" i="0" dirty="0">
                <a:solidFill>
                  <a:srgbClr val="000000"/>
                </a:solidFill>
                <a:effectLst/>
                <a:latin typeface="Open Sans" panose="020B0606030504020204" pitchFamily="34" charset="0"/>
              </a:rPr>
              <a:t>– Always include the address of the recipient in the right-hand corner, just below the date.</a:t>
            </a:r>
          </a:p>
          <a:p>
            <a:pPr algn="just"/>
            <a:endParaRPr lang="en-US" sz="3200" b="0" i="0" dirty="0">
              <a:solidFill>
                <a:srgbClr val="000000"/>
              </a:solidFill>
              <a:effectLst/>
              <a:latin typeface="Open Sans" panose="020B0606030504020204" pitchFamily="34" charset="0"/>
            </a:endParaRPr>
          </a:p>
          <a:p>
            <a:pPr algn="l"/>
            <a:r>
              <a:rPr lang="en-US" sz="3200" b="1" i="0" dirty="0">
                <a:solidFill>
                  <a:srgbClr val="212529"/>
                </a:solidFill>
                <a:effectLst/>
                <a:highlight>
                  <a:srgbClr val="00FFFF"/>
                </a:highlight>
                <a:latin typeface="-apple-system"/>
              </a:rPr>
              <a:t>2) Date</a:t>
            </a:r>
            <a:endParaRPr lang="en-US" sz="3200" b="0" i="0" dirty="0">
              <a:solidFill>
                <a:srgbClr val="212529"/>
              </a:solidFill>
              <a:effectLst/>
              <a:highlight>
                <a:srgbClr val="00FFFF"/>
              </a:highlight>
              <a:latin typeface="-apple-system"/>
            </a:endParaRPr>
          </a:p>
          <a:p>
            <a:pPr algn="just"/>
            <a:r>
              <a:rPr lang="en-US" sz="3200" b="0" i="0" dirty="0">
                <a:solidFill>
                  <a:srgbClr val="000000"/>
                </a:solidFill>
                <a:effectLst/>
                <a:latin typeface="Open Sans" panose="020B0606030504020204" pitchFamily="34" charset="0"/>
              </a:rPr>
              <a:t>The date and salutation are the second essential component of a professional letter format. The date should always be written with a line gap just below the sender's address.</a:t>
            </a:r>
          </a:p>
          <a:p>
            <a:pPr algn="just"/>
            <a:endParaRPr lang="en-US" sz="3200" b="0" i="0" dirty="0">
              <a:solidFill>
                <a:srgbClr val="000000"/>
              </a:solidFill>
              <a:effectLst/>
              <a:latin typeface="Open Sans" panose="020B0606030504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3CAD986-E692-0D4F-ED4F-CE1A171607E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sp>
        <p:nvSpPr>
          <p:cNvPr id="3" name="TextBox 2">
            <a:extLst>
              <a:ext uri="{FF2B5EF4-FFF2-40B4-BE49-F238E27FC236}">
                <a16:creationId xmlns:a16="http://schemas.microsoft.com/office/drawing/2014/main" id="{8CF71872-042D-431B-5545-03C93444FB4D}"/>
              </a:ext>
            </a:extLst>
          </p:cNvPr>
          <p:cNvSpPr txBox="1"/>
          <p:nvPr/>
        </p:nvSpPr>
        <p:spPr>
          <a:xfrm>
            <a:off x="2228850" y="1065460"/>
            <a:ext cx="13544550" cy="8156079"/>
          </a:xfrm>
          <a:prstGeom prst="rect">
            <a:avLst/>
          </a:prstGeom>
          <a:noFill/>
        </p:spPr>
        <p:txBody>
          <a:bodyPr wrap="square">
            <a:spAutoFit/>
          </a:bodyPr>
          <a:lstStyle/>
          <a:p>
            <a:pPr algn="l"/>
            <a:endParaRPr lang="en-US" sz="2800" b="1" i="0" dirty="0">
              <a:solidFill>
                <a:srgbClr val="212529"/>
              </a:solidFill>
              <a:effectLst/>
              <a:highlight>
                <a:srgbClr val="00FFFF"/>
              </a:highlight>
              <a:latin typeface="-apple-system"/>
            </a:endParaRPr>
          </a:p>
          <a:p>
            <a:pPr algn="l"/>
            <a:r>
              <a:rPr lang="en-US" sz="3600" b="1" i="0" dirty="0">
                <a:solidFill>
                  <a:srgbClr val="212529"/>
                </a:solidFill>
                <a:effectLst/>
                <a:highlight>
                  <a:srgbClr val="00FFFF"/>
                </a:highlight>
                <a:latin typeface="-apple-system"/>
              </a:rPr>
              <a:t>3) Salutation</a:t>
            </a:r>
            <a:endParaRPr lang="en-US" sz="3600" b="0" i="0" dirty="0">
              <a:solidFill>
                <a:srgbClr val="212529"/>
              </a:solidFill>
              <a:effectLst/>
              <a:highlight>
                <a:srgbClr val="00FFFF"/>
              </a:highlight>
              <a:latin typeface="-apple-system"/>
            </a:endParaRPr>
          </a:p>
          <a:p>
            <a:pPr algn="l"/>
            <a:r>
              <a:rPr lang="en-US" sz="3600" b="0" i="0" dirty="0">
                <a:solidFill>
                  <a:srgbClr val="000000"/>
                </a:solidFill>
                <a:effectLst/>
                <a:latin typeface="Open Sans" panose="020B0606030504020204" pitchFamily="34" charset="0"/>
              </a:rPr>
              <a:t>"Dear Sir/Madam" is sufficient; if you know the person's name, address them directly. If you don't know their name, use "Rev.", "Dr.", "Mr.", "Mrs.", or "Ms." in a formal manner, along with their complete name.</a:t>
            </a:r>
          </a:p>
          <a:p>
            <a:pPr algn="l"/>
            <a:endParaRPr lang="en-US" sz="3600" b="1" dirty="0">
              <a:solidFill>
                <a:srgbClr val="212529"/>
              </a:solidFill>
              <a:highlight>
                <a:srgbClr val="00FFFF"/>
              </a:highlight>
              <a:latin typeface="-apple-system"/>
            </a:endParaRPr>
          </a:p>
          <a:p>
            <a:pPr algn="l"/>
            <a:endParaRPr lang="en-US" sz="3600" b="1" i="0" dirty="0">
              <a:solidFill>
                <a:srgbClr val="212529"/>
              </a:solidFill>
              <a:effectLst/>
              <a:highlight>
                <a:srgbClr val="00FFFF"/>
              </a:highlight>
              <a:latin typeface="-apple-system"/>
            </a:endParaRPr>
          </a:p>
          <a:p>
            <a:pPr algn="l"/>
            <a:r>
              <a:rPr lang="en-US" sz="3600" b="1" i="0" dirty="0">
                <a:solidFill>
                  <a:srgbClr val="212529"/>
                </a:solidFill>
                <a:effectLst/>
                <a:highlight>
                  <a:srgbClr val="00FFFF"/>
                </a:highlight>
                <a:latin typeface="-apple-system"/>
              </a:rPr>
              <a:t>4) Subject</a:t>
            </a:r>
            <a:endParaRPr lang="en-US" sz="3600" b="0" i="0" dirty="0">
              <a:solidFill>
                <a:srgbClr val="212529"/>
              </a:solidFill>
              <a:effectLst/>
              <a:highlight>
                <a:srgbClr val="00FFFF"/>
              </a:highlight>
              <a:latin typeface="-apple-system"/>
            </a:endParaRPr>
          </a:p>
          <a:p>
            <a:pPr algn="just"/>
            <a:r>
              <a:rPr lang="en-US" sz="3600" b="0" i="0" dirty="0">
                <a:solidFill>
                  <a:srgbClr val="000000"/>
                </a:solidFill>
                <a:effectLst/>
                <a:latin typeface="Open Sans" panose="020B0606030504020204" pitchFamily="34" charset="0"/>
              </a:rPr>
              <a:t>The official letter comes next. The letter's subject and body are its format: The agenda or purpose of the letter's drafting is its subject. Keep the letter's subject short and, if you can, limit it to one line.</a:t>
            </a:r>
          </a:p>
          <a:p>
            <a:br>
              <a:rPr lang="en-US" sz="3200" dirty="0"/>
            </a:br>
            <a:endParaRPr lang="en-IN" sz="3200" dirty="0"/>
          </a:p>
        </p:txBody>
      </p:sp>
    </p:spTree>
    <p:extLst>
      <p:ext uri="{BB962C8B-B14F-4D97-AF65-F5344CB8AC3E}">
        <p14:creationId xmlns:p14="http://schemas.microsoft.com/office/powerpoint/2010/main" val="3452421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BA72C3-32B6-C89A-162B-AAC3E14E677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6</a:t>
            </a:fld>
            <a:endParaRPr lang="en-US"/>
          </a:p>
        </p:txBody>
      </p:sp>
      <p:sp>
        <p:nvSpPr>
          <p:cNvPr id="5" name="Google Shape;179;p10">
            <a:extLst>
              <a:ext uri="{FF2B5EF4-FFF2-40B4-BE49-F238E27FC236}">
                <a16:creationId xmlns:a16="http://schemas.microsoft.com/office/drawing/2014/main" id="{CB06CECD-2C81-D517-0828-7A5A97D591FA}"/>
              </a:ext>
            </a:extLst>
          </p:cNvPr>
          <p:cNvSpPr/>
          <p:nvPr/>
        </p:nvSpPr>
        <p:spPr>
          <a:xfrm>
            <a:off x="0" y="9005773"/>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TextBox 6">
            <a:extLst>
              <a:ext uri="{FF2B5EF4-FFF2-40B4-BE49-F238E27FC236}">
                <a16:creationId xmlns:a16="http://schemas.microsoft.com/office/drawing/2014/main" id="{5B102C47-19A0-CCB2-B97B-A0DD759C7E58}"/>
              </a:ext>
            </a:extLst>
          </p:cNvPr>
          <p:cNvSpPr txBox="1"/>
          <p:nvPr/>
        </p:nvSpPr>
        <p:spPr>
          <a:xfrm>
            <a:off x="4572000" y="9369667"/>
            <a:ext cx="9144000" cy="307777"/>
          </a:xfrm>
          <a:prstGeom prst="rect">
            <a:avLst/>
          </a:prstGeom>
          <a:noFill/>
        </p:spPr>
        <p:txBody>
          <a:bodyPr wrap="square">
            <a:sp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Nithya Prakash /FACULTY/English/SNSACD</a:t>
            </a:r>
          </a:p>
        </p:txBody>
      </p:sp>
      <p:sp>
        <p:nvSpPr>
          <p:cNvPr id="3" name="TextBox 2">
            <a:extLst>
              <a:ext uri="{FF2B5EF4-FFF2-40B4-BE49-F238E27FC236}">
                <a16:creationId xmlns:a16="http://schemas.microsoft.com/office/drawing/2014/main" id="{9DE74FA3-B98C-D2AD-86F3-396D4EF8DE77}"/>
              </a:ext>
            </a:extLst>
          </p:cNvPr>
          <p:cNvSpPr txBox="1"/>
          <p:nvPr/>
        </p:nvSpPr>
        <p:spPr>
          <a:xfrm>
            <a:off x="2414588" y="609556"/>
            <a:ext cx="13458824" cy="7971413"/>
          </a:xfrm>
          <a:prstGeom prst="rect">
            <a:avLst/>
          </a:prstGeom>
          <a:noFill/>
        </p:spPr>
        <p:txBody>
          <a:bodyPr wrap="square">
            <a:spAutoFit/>
          </a:bodyPr>
          <a:lstStyle/>
          <a:p>
            <a:pPr algn="l"/>
            <a:r>
              <a:rPr lang="en-US" sz="3200" b="1" i="0" dirty="0">
                <a:solidFill>
                  <a:srgbClr val="212529"/>
                </a:solidFill>
                <a:effectLst/>
                <a:highlight>
                  <a:srgbClr val="00FFFF"/>
                </a:highlight>
                <a:latin typeface="-apple-system"/>
              </a:rPr>
              <a:t>5) Body</a:t>
            </a:r>
            <a:endParaRPr lang="en-US" sz="3200" b="0" i="0" dirty="0">
              <a:solidFill>
                <a:srgbClr val="212529"/>
              </a:solidFill>
              <a:effectLst/>
              <a:highlight>
                <a:srgbClr val="00FFFF"/>
              </a:highlight>
              <a:latin typeface="-apple-system"/>
            </a:endParaRPr>
          </a:p>
          <a:p>
            <a:pPr algn="just">
              <a:buFont typeface="Arial" panose="020B0604020202020204" pitchFamily="34" charset="0"/>
              <a:buChar char="•"/>
            </a:pPr>
            <a:r>
              <a:rPr lang="en-US" sz="3200" b="0" i="0" dirty="0">
                <a:solidFill>
                  <a:srgbClr val="000000"/>
                </a:solidFill>
                <a:effectLst/>
                <a:latin typeface="Open Sans" panose="020B0606030504020204" pitchFamily="34" charset="0"/>
              </a:rPr>
              <a:t>Always break up your work into paragraphs, and make sure to use a sophisticated vocabulary as well as correct punctuation and spelling.</a:t>
            </a:r>
          </a:p>
          <a:p>
            <a:pPr algn="just">
              <a:buFont typeface="Arial" panose="020B0604020202020204" pitchFamily="34" charset="0"/>
              <a:buChar char="•"/>
            </a:pPr>
            <a:r>
              <a:rPr lang="en-US" sz="3200" b="0" i="0" dirty="0">
                <a:solidFill>
                  <a:srgbClr val="000000"/>
                </a:solidFill>
                <a:effectLst/>
                <a:latin typeface="Open Sans" panose="020B0606030504020204" pitchFamily="34" charset="0"/>
              </a:rPr>
              <a:t>To keep the reader engaged and to distinguish one idea from another, paragraphs are used.</a:t>
            </a:r>
          </a:p>
          <a:p>
            <a:pPr algn="just">
              <a:buFont typeface="Arial" panose="020B0604020202020204" pitchFamily="34" charset="0"/>
              <a:buChar char="•"/>
            </a:pPr>
            <a:r>
              <a:rPr lang="en-US" sz="3200" b="0" i="0" dirty="0">
                <a:solidFill>
                  <a:srgbClr val="000000"/>
                </a:solidFill>
                <a:effectLst/>
                <a:latin typeface="Open Sans" panose="020B0606030504020204" pitchFamily="34" charset="0"/>
              </a:rPr>
              <a:t>The goal is to provide the reader with as much clarity as possible.</a:t>
            </a:r>
          </a:p>
          <a:p>
            <a:pPr algn="just">
              <a:buFont typeface="Arial" panose="020B0604020202020204" pitchFamily="34" charset="0"/>
              <a:buChar char="•"/>
            </a:pPr>
            <a:r>
              <a:rPr lang="en-US" sz="3200" b="0" i="0" dirty="0">
                <a:solidFill>
                  <a:srgbClr val="000000"/>
                </a:solidFill>
                <a:effectLst/>
                <a:latin typeface="Open Sans" panose="020B0606030504020204" pitchFamily="34" charset="0"/>
              </a:rPr>
              <a:t>Mention the goal of the letter in the first paragraph itself so that the reader is clear on your intentions when writing the letter.</a:t>
            </a:r>
          </a:p>
          <a:p>
            <a:pPr algn="just">
              <a:buFont typeface="Arial" panose="020B0604020202020204" pitchFamily="34" charset="0"/>
              <a:buChar char="•"/>
            </a:pPr>
            <a:r>
              <a:rPr lang="en-US" sz="3200" b="0" i="0" dirty="0">
                <a:solidFill>
                  <a:srgbClr val="000000"/>
                </a:solidFill>
                <a:effectLst/>
                <a:latin typeface="Open Sans" panose="020B0606030504020204" pitchFamily="34" charset="0"/>
              </a:rPr>
              <a:t>The first paragraph, also known as the introduction, should be brief and to the point.</a:t>
            </a:r>
          </a:p>
          <a:p>
            <a:pPr algn="just">
              <a:buFont typeface="Arial" panose="020B0604020202020204" pitchFamily="34" charset="0"/>
              <a:buChar char="•"/>
            </a:pPr>
            <a:r>
              <a:rPr lang="en-US" sz="3200" b="0" i="0" dirty="0">
                <a:solidFill>
                  <a:srgbClr val="000000"/>
                </a:solidFill>
                <a:effectLst/>
                <a:latin typeface="Open Sans" panose="020B0606030504020204" pitchFamily="34" charset="0"/>
              </a:rPr>
              <a:t>The middle paragraphs, generally known as the body of the letter, should include some relevant information on the goal outlined in the first paragraph.</a:t>
            </a:r>
          </a:p>
          <a:p>
            <a:pPr algn="just">
              <a:buFont typeface="Arial" panose="020B0604020202020204" pitchFamily="34" charset="0"/>
              <a:buChar char="•"/>
            </a:pPr>
            <a:r>
              <a:rPr lang="en-US" sz="3200" b="0" i="0" dirty="0">
                <a:solidFill>
                  <a:srgbClr val="000000"/>
                </a:solidFill>
                <a:effectLst/>
                <a:latin typeface="Open Sans" panose="020B0606030504020204" pitchFamily="34" charset="0"/>
              </a:rPr>
              <a:t>The final paragraph, sometimes referred to as the conclusion, should discuss the action you expect the letter's reader to take.</a:t>
            </a:r>
          </a:p>
          <a:p>
            <a:pPr algn="just">
              <a:buFont typeface="Arial" panose="020B0604020202020204" pitchFamily="34" charset="0"/>
              <a:buChar char="•"/>
            </a:pPr>
            <a:r>
              <a:rPr lang="en-US" sz="3200" b="0" i="0" dirty="0">
                <a:solidFill>
                  <a:srgbClr val="000000"/>
                </a:solidFill>
                <a:effectLst/>
                <a:latin typeface="Open Sans" panose="020B0606030504020204" pitchFamily="34" charset="0"/>
              </a:rPr>
              <a:t>As much as you can, keep the final paragraph in a requesting mode.</a:t>
            </a:r>
          </a:p>
        </p:txBody>
      </p:sp>
    </p:spTree>
    <p:extLst>
      <p:ext uri="{BB962C8B-B14F-4D97-AF65-F5344CB8AC3E}">
        <p14:creationId xmlns:p14="http://schemas.microsoft.com/office/powerpoint/2010/main" val="2971217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48"/>
        <p:cNvGrpSpPr/>
        <p:nvPr/>
      </p:nvGrpSpPr>
      <p:grpSpPr>
        <a:xfrm>
          <a:off x="0" y="0"/>
          <a:ext cx="0" cy="0"/>
          <a:chOff x="0" y="0"/>
          <a:chExt cx="0" cy="0"/>
        </a:xfrm>
      </p:grpSpPr>
      <p:sp>
        <p:nvSpPr>
          <p:cNvPr id="149" name="Google Shape;149;p7"/>
          <p:cNvSpPr/>
          <p:nvPr/>
        </p:nvSpPr>
        <p:spPr>
          <a:xfrm>
            <a:off x="0" y="9258300"/>
            <a:ext cx="10983600" cy="10356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7"/>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7"/>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52" name="Google Shape;152;p7"/>
          <p:cNvSpPr txBox="1">
            <a:spLocks noGrp="1"/>
          </p:cNvSpPr>
          <p:nvPr>
            <p:ph type="ftr" idx="11"/>
          </p:nvPr>
        </p:nvSpPr>
        <p:spPr>
          <a:xfrm>
            <a:off x="6400800" y="9639300"/>
            <a:ext cx="61722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Nithya Prakash /FACULTY/English/SNSACD</a:t>
            </a:r>
          </a:p>
        </p:txBody>
      </p:sp>
      <p:sp>
        <p:nvSpPr>
          <p:cNvPr id="153" name="Google Shape;153;p7"/>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7</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54" name="Google Shape;154;p7"/>
          <p:cNvSpPr/>
          <p:nvPr/>
        </p:nvSpPr>
        <p:spPr>
          <a:xfrm>
            <a:off x="3810000" y="3086100"/>
            <a:ext cx="11844130" cy="276994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5" name="TextBox 4">
            <a:extLst>
              <a:ext uri="{FF2B5EF4-FFF2-40B4-BE49-F238E27FC236}">
                <a16:creationId xmlns:a16="http://schemas.microsoft.com/office/drawing/2014/main" id="{7EED0F8A-EB86-3109-4176-16558F373861}"/>
              </a:ext>
            </a:extLst>
          </p:cNvPr>
          <p:cNvSpPr txBox="1"/>
          <p:nvPr/>
        </p:nvSpPr>
        <p:spPr>
          <a:xfrm>
            <a:off x="4557712" y="1608772"/>
            <a:ext cx="8615363" cy="523220"/>
          </a:xfrm>
          <a:prstGeom prst="rect">
            <a:avLst/>
          </a:prstGeom>
          <a:noFill/>
        </p:spPr>
        <p:txBody>
          <a:bodyPr wrap="square">
            <a:spAutoFit/>
          </a:bodyPr>
          <a:lstStyle/>
          <a:p>
            <a:endParaRPr lang="en-IN" dirty="0"/>
          </a:p>
          <a:p>
            <a:endParaRPr lang="en-IN" dirty="0"/>
          </a:p>
        </p:txBody>
      </p:sp>
      <p:sp>
        <p:nvSpPr>
          <p:cNvPr id="3" name="TextBox 2">
            <a:extLst>
              <a:ext uri="{FF2B5EF4-FFF2-40B4-BE49-F238E27FC236}">
                <a16:creationId xmlns:a16="http://schemas.microsoft.com/office/drawing/2014/main" id="{111127DC-1928-B326-9579-4C22B5DF300B}"/>
              </a:ext>
            </a:extLst>
          </p:cNvPr>
          <p:cNvSpPr txBox="1"/>
          <p:nvPr/>
        </p:nvSpPr>
        <p:spPr>
          <a:xfrm>
            <a:off x="1996555" y="1253589"/>
            <a:ext cx="13657575" cy="7478970"/>
          </a:xfrm>
          <a:prstGeom prst="rect">
            <a:avLst/>
          </a:prstGeom>
          <a:noFill/>
        </p:spPr>
        <p:txBody>
          <a:bodyPr wrap="square">
            <a:spAutoFit/>
          </a:bodyPr>
          <a:lstStyle/>
          <a:p>
            <a:pPr algn="l"/>
            <a:r>
              <a:rPr lang="en-US" sz="3200" b="1" i="0" dirty="0">
                <a:solidFill>
                  <a:srgbClr val="212529"/>
                </a:solidFill>
                <a:effectLst/>
                <a:highlight>
                  <a:srgbClr val="00FFFF"/>
                </a:highlight>
                <a:latin typeface="-apple-system"/>
              </a:rPr>
              <a:t>6) Conclusion</a:t>
            </a:r>
            <a:endParaRPr lang="en-US" sz="3200" b="0" i="0" dirty="0">
              <a:solidFill>
                <a:srgbClr val="212529"/>
              </a:solidFill>
              <a:effectLst/>
              <a:highlight>
                <a:srgbClr val="00FFFF"/>
              </a:highlight>
              <a:latin typeface="-apple-system"/>
            </a:endParaRPr>
          </a:p>
          <a:p>
            <a:pPr algn="just"/>
            <a:r>
              <a:rPr lang="en-US" sz="3200" b="0" i="0" dirty="0">
                <a:solidFill>
                  <a:srgbClr val="000000"/>
                </a:solidFill>
                <a:effectLst/>
                <a:latin typeface="Open Sans" panose="020B0606030504020204" pitchFamily="34" charset="0"/>
              </a:rPr>
              <a:t>The ending, or how to end the formal letter, is another element of the formal letter format. Putting a formal letter to bed - The preferred concluding salutations are Yours Faithfully, Your Sincerely, etc., followed by your entire name and a suitable closing sentence. An appropriate closing statement shows that you value the receiver by expressing your admiration for them.</a:t>
            </a:r>
          </a:p>
          <a:p>
            <a:pPr algn="just"/>
            <a:endParaRPr lang="en-US" sz="3200" dirty="0">
              <a:latin typeface="Open Sans" panose="020B0606030504020204" pitchFamily="34" charset="0"/>
            </a:endParaRPr>
          </a:p>
          <a:p>
            <a:pPr algn="just"/>
            <a:endParaRPr lang="en-US" sz="3200" b="0" i="0" dirty="0">
              <a:solidFill>
                <a:srgbClr val="000000"/>
              </a:solidFill>
              <a:effectLst/>
              <a:latin typeface="Open Sans" panose="020B0606030504020204" pitchFamily="34" charset="0"/>
            </a:endParaRPr>
          </a:p>
          <a:p>
            <a:pPr algn="l"/>
            <a:r>
              <a:rPr lang="en-US" sz="3200" b="1" i="0" dirty="0">
                <a:solidFill>
                  <a:srgbClr val="212529"/>
                </a:solidFill>
                <a:effectLst/>
                <a:highlight>
                  <a:srgbClr val="00FFFF"/>
                </a:highlight>
                <a:latin typeface="-apple-system"/>
              </a:rPr>
              <a:t>7) Signature</a:t>
            </a:r>
            <a:endParaRPr lang="en-US" sz="3200" b="0" i="0" dirty="0">
              <a:solidFill>
                <a:srgbClr val="212529"/>
              </a:solidFill>
              <a:effectLst/>
              <a:highlight>
                <a:srgbClr val="00FFFF"/>
              </a:highlight>
              <a:latin typeface="-apple-system"/>
            </a:endParaRPr>
          </a:p>
          <a:p>
            <a:pPr algn="just"/>
            <a:r>
              <a:rPr lang="en-US" sz="3200" b="0" i="0" dirty="0">
                <a:solidFill>
                  <a:srgbClr val="000000"/>
                </a:solidFill>
                <a:effectLst/>
                <a:latin typeface="Open Sans" panose="020B0606030504020204" pitchFamily="34" charset="0"/>
              </a:rPr>
              <a:t>The signature at the end of the formal letter is the final component of the format. In the signature line of a formal letter, the sender should include their name, signature, and, if applicable, their position within the employer. Recognizing the information sent by the sender aids the recipient.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58"/>
        <p:cNvGrpSpPr/>
        <p:nvPr/>
      </p:nvGrpSpPr>
      <p:grpSpPr>
        <a:xfrm>
          <a:off x="0" y="0"/>
          <a:ext cx="0" cy="0"/>
          <a:chOff x="0" y="0"/>
          <a:chExt cx="0" cy="0"/>
        </a:xfrm>
      </p:grpSpPr>
      <p:sp>
        <p:nvSpPr>
          <p:cNvPr id="159" name="Google Shape;159;p8"/>
          <p:cNvSpPr/>
          <p:nvPr/>
        </p:nvSpPr>
        <p:spPr>
          <a:xfrm>
            <a:off x="0" y="9258300"/>
            <a:ext cx="1828800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8"/>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8"/>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62" name="Google Shape;162;p8"/>
          <p:cNvSpPr txBox="1">
            <a:spLocks noGrp="1"/>
          </p:cNvSpPr>
          <p:nvPr>
            <p:ph type="ftr" idx="11"/>
          </p:nvPr>
        </p:nvSpPr>
        <p:spPr>
          <a:xfrm>
            <a:off x="6324600" y="9639300"/>
            <a:ext cx="62484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Nithya Prakash /FACULTY/English/SNSACD</a:t>
            </a:r>
          </a:p>
        </p:txBody>
      </p:sp>
      <p:sp>
        <p:nvSpPr>
          <p:cNvPr id="163" name="Google Shape;163;p8"/>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8</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graphicFrame>
        <p:nvGraphicFramePr>
          <p:cNvPr id="2" name="Table 1">
            <a:extLst>
              <a:ext uri="{FF2B5EF4-FFF2-40B4-BE49-F238E27FC236}">
                <a16:creationId xmlns:a16="http://schemas.microsoft.com/office/drawing/2014/main" id="{6B170229-1C0E-63A2-C00C-A936858359E5}"/>
              </a:ext>
            </a:extLst>
          </p:cNvPr>
          <p:cNvGraphicFramePr>
            <a:graphicFrameLocks noGrp="1"/>
          </p:cNvGraphicFramePr>
          <p:nvPr>
            <p:extLst>
              <p:ext uri="{D42A27DB-BD31-4B8C-83A1-F6EECF244321}">
                <p14:modId xmlns:p14="http://schemas.microsoft.com/office/powerpoint/2010/main" val="563874893"/>
              </p:ext>
            </p:extLst>
          </p:nvPr>
        </p:nvGraphicFramePr>
        <p:xfrm>
          <a:off x="8629651" y="454344"/>
          <a:ext cx="6318503" cy="8803956"/>
        </p:xfrm>
        <a:graphic>
          <a:graphicData uri="http://schemas.openxmlformats.org/drawingml/2006/table">
            <a:tbl>
              <a:tblPr/>
              <a:tblGrid>
                <a:gridCol w="6318503">
                  <a:extLst>
                    <a:ext uri="{9D8B030D-6E8A-4147-A177-3AD203B41FA5}">
                      <a16:colId xmlns:a16="http://schemas.microsoft.com/office/drawing/2014/main" val="3429357035"/>
                    </a:ext>
                  </a:extLst>
                </a:gridCol>
              </a:tblGrid>
              <a:tr h="4622581">
                <a:tc>
                  <a:txBody>
                    <a:bodyPr/>
                    <a:lstStyle/>
                    <a:p>
                      <a:pPr algn="l"/>
                      <a:r>
                        <a:rPr lang="en-US" sz="2400" b="0" i="0" dirty="0">
                          <a:solidFill>
                            <a:srgbClr val="000000"/>
                          </a:solidFill>
                          <a:effectLst/>
                          <a:latin typeface="Open Sans" panose="020B0606030504020204" pitchFamily="34" charset="0"/>
                        </a:rPr>
                        <a:t>The Headmistress</a:t>
                      </a:r>
                    </a:p>
                    <a:p>
                      <a:pPr algn="l"/>
                      <a:r>
                        <a:rPr lang="en-US" sz="2400" b="0" i="0" dirty="0">
                          <a:solidFill>
                            <a:srgbClr val="000000"/>
                          </a:solidFill>
                          <a:effectLst/>
                          <a:latin typeface="Open Sans" panose="020B0606030504020204" pitchFamily="34" charset="0"/>
                        </a:rPr>
                        <a:t>MMMM Girls High School</a:t>
                      </a:r>
                    </a:p>
                    <a:p>
                      <a:pPr algn="l"/>
                      <a:r>
                        <a:rPr lang="en-US" sz="2400" b="0" i="0" dirty="0">
                          <a:solidFill>
                            <a:srgbClr val="000000"/>
                          </a:solidFill>
                          <a:effectLst/>
                          <a:latin typeface="Open Sans" panose="020B0606030504020204" pitchFamily="34" charset="0"/>
                        </a:rPr>
                        <a:t>Chennai – 110096</a:t>
                      </a:r>
                    </a:p>
                    <a:p>
                      <a:pPr algn="l"/>
                      <a:r>
                        <a:rPr lang="en-US" sz="2400" b="0" i="0" dirty="0">
                          <a:solidFill>
                            <a:srgbClr val="000000"/>
                          </a:solidFill>
                          <a:effectLst/>
                          <a:latin typeface="Open Sans" panose="020B0606030504020204" pitchFamily="34" charset="0"/>
                        </a:rPr>
                        <a:t>25</a:t>
                      </a:r>
                      <a:r>
                        <a:rPr lang="en-US" sz="2400" b="0" i="0" baseline="30000" dirty="0">
                          <a:solidFill>
                            <a:srgbClr val="000000"/>
                          </a:solidFill>
                          <a:effectLst/>
                          <a:latin typeface="Open Sans" panose="020B0606030504020204" pitchFamily="34" charset="0"/>
                        </a:rPr>
                        <a:t>th</a:t>
                      </a:r>
                      <a:r>
                        <a:rPr lang="en-US" sz="2400" b="0" i="0" dirty="0">
                          <a:solidFill>
                            <a:srgbClr val="000000"/>
                          </a:solidFill>
                          <a:effectLst/>
                          <a:latin typeface="Open Sans" panose="020B0606030504020204" pitchFamily="34" charset="0"/>
                        </a:rPr>
                        <a:t> September, 2023</a:t>
                      </a:r>
                    </a:p>
                    <a:p>
                      <a:pPr algn="l"/>
                      <a:r>
                        <a:rPr lang="en-US" sz="2400" b="0" i="0" dirty="0">
                          <a:solidFill>
                            <a:srgbClr val="000000"/>
                          </a:solidFill>
                          <a:effectLst/>
                          <a:latin typeface="Open Sans" panose="020B0606030504020204" pitchFamily="34" charset="0"/>
                        </a:rPr>
                        <a:t> </a:t>
                      </a:r>
                      <a:endParaRPr lang="en-US" sz="2400" b="0" i="0" u="sng" dirty="0">
                        <a:solidFill>
                          <a:srgbClr val="000000"/>
                        </a:solidFill>
                        <a:effectLst/>
                        <a:latin typeface="Open Sans" panose="020B0606030504020204" pitchFamily="34" charset="0"/>
                      </a:endParaRPr>
                    </a:p>
                    <a:p>
                      <a:pPr algn="l"/>
                      <a:r>
                        <a:rPr lang="en-US" sz="2400" b="0" i="0" u="sng" dirty="0">
                          <a:solidFill>
                            <a:srgbClr val="000000"/>
                          </a:solidFill>
                          <a:effectLst/>
                          <a:latin typeface="Open Sans" panose="020B0606030504020204" pitchFamily="34" charset="0"/>
                        </a:rPr>
                        <a:t>Subject: Seeking permission to attend a family function</a:t>
                      </a:r>
                    </a:p>
                    <a:p>
                      <a:pPr algn="l"/>
                      <a:r>
                        <a:rPr lang="en-US" sz="2400" b="0" i="0" u="sng" dirty="0">
                          <a:solidFill>
                            <a:srgbClr val="000000"/>
                          </a:solidFill>
                          <a:effectLst/>
                          <a:latin typeface="Open Sans" panose="020B0606030504020204" pitchFamily="34" charset="0"/>
                        </a:rPr>
                        <a:t> </a:t>
                      </a:r>
                    </a:p>
                    <a:p>
                      <a:pPr algn="l"/>
                      <a:r>
                        <a:rPr lang="en-US" sz="2400" b="0" i="0" u="sng" dirty="0">
                          <a:solidFill>
                            <a:srgbClr val="000000"/>
                          </a:solidFill>
                          <a:effectLst/>
                          <a:latin typeface="Open Sans" panose="020B0606030504020204" pitchFamily="34" charset="0"/>
                        </a:rPr>
                        <a:t>Respected Ma’am,</a:t>
                      </a:r>
                    </a:p>
                    <a:p>
                      <a:pPr algn="l"/>
                      <a:r>
                        <a:rPr lang="en-US" sz="2400" b="0" i="0" u="sng" dirty="0">
                          <a:solidFill>
                            <a:srgbClr val="000000"/>
                          </a:solidFill>
                          <a:effectLst/>
                          <a:latin typeface="Open Sans" panose="020B0606030504020204" pitchFamily="34" charset="0"/>
                        </a:rPr>
                        <a:t>I am writing to seek your permission for me to attend a family function on the 29</a:t>
                      </a:r>
                      <a:r>
                        <a:rPr lang="en-US" sz="2400" b="0" i="0" u="sng" baseline="30000" dirty="0">
                          <a:solidFill>
                            <a:srgbClr val="000000"/>
                          </a:solidFill>
                          <a:effectLst/>
                          <a:latin typeface="Open Sans" panose="020B0606030504020204" pitchFamily="34" charset="0"/>
                        </a:rPr>
                        <a:t>th</a:t>
                      </a:r>
                      <a:r>
                        <a:rPr lang="en-US" sz="2400" b="0" i="0" u="sng" dirty="0">
                          <a:solidFill>
                            <a:srgbClr val="000000"/>
                          </a:solidFill>
                          <a:effectLst/>
                          <a:latin typeface="Open Sans" panose="020B0606030504020204" pitchFamily="34" charset="0"/>
                        </a:rPr>
                        <a:t> of September at Bangalore. I would require a leave of three days (from 29.9.2023 to 1.10.2023). I have </a:t>
                      </a:r>
                      <a:r>
                        <a:rPr lang="en-US" sz="2400" b="0" i="0" dirty="0">
                          <a:solidFill>
                            <a:srgbClr val="000000"/>
                          </a:solidFill>
                          <a:effectLst/>
                          <a:latin typeface="Open Sans" panose="020B0606030504020204" pitchFamily="34" charset="0"/>
                        </a:rPr>
                        <a:t>taken permission from my Class Teacher, and I will ensure that I keep myself informed about the daily lessons and complete everything up-to-date when I am back. Kindly consider my request and grant me permission.</a:t>
                      </a:r>
                    </a:p>
                    <a:p>
                      <a:pPr algn="l"/>
                      <a:r>
                        <a:rPr lang="en-US" sz="2400" b="0" i="0" dirty="0">
                          <a:solidFill>
                            <a:srgbClr val="000000"/>
                          </a:solidFill>
                          <a:effectLst/>
                          <a:latin typeface="Open Sans" panose="020B0606030504020204" pitchFamily="34" charset="0"/>
                        </a:rPr>
                        <a:t>Thanking you</a:t>
                      </a:r>
                    </a:p>
                    <a:p>
                      <a:pPr algn="l"/>
                      <a:r>
                        <a:rPr lang="en-US" sz="2400" b="0" i="0" dirty="0">
                          <a:solidFill>
                            <a:srgbClr val="000000"/>
                          </a:solidFill>
                          <a:effectLst/>
                          <a:latin typeface="Open Sans" panose="020B0606030504020204" pitchFamily="34" charset="0"/>
                        </a:rPr>
                        <a:t>Yours sincerely,</a:t>
                      </a:r>
                    </a:p>
                    <a:p>
                      <a:pPr algn="l"/>
                      <a:r>
                        <a:rPr lang="en-US" sz="2400" b="0" i="0" dirty="0">
                          <a:solidFill>
                            <a:srgbClr val="000000"/>
                          </a:solidFill>
                          <a:effectLst/>
                          <a:latin typeface="Open Sans" panose="020B0606030504020204" pitchFamily="34" charset="0"/>
                        </a:rPr>
                        <a:t>Sara</a:t>
                      </a:r>
                    </a:p>
                    <a:p>
                      <a:pPr algn="l"/>
                      <a:r>
                        <a:rPr lang="en-US" sz="2400" b="0" i="0" dirty="0">
                          <a:solidFill>
                            <a:srgbClr val="000000"/>
                          </a:solidFill>
                          <a:effectLst/>
                          <a:latin typeface="Open Sans" panose="020B0606030504020204" pitchFamily="34" charset="0"/>
                        </a:rPr>
                        <a:t>Class X A</a:t>
                      </a:r>
                    </a:p>
                    <a:p>
                      <a:pPr algn="l"/>
                      <a:r>
                        <a:rPr lang="en-US" sz="2400" b="0" i="0" dirty="0">
                          <a:solidFill>
                            <a:srgbClr val="000000"/>
                          </a:solidFill>
                          <a:effectLst/>
                          <a:latin typeface="Open Sans" panose="020B0606030504020204" pitchFamily="34" charset="0"/>
                        </a:rPr>
                        <a:t>Roll No. 45</a:t>
                      </a:r>
                    </a:p>
                  </a:txBody>
                  <a:tcPr marL="51431" marR="51431" marT="12858" marB="12858"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12076219"/>
                  </a:ext>
                </a:extLst>
              </a:tr>
            </a:tbl>
          </a:graphicData>
        </a:graphic>
      </p:graphicFrame>
      <p:sp>
        <p:nvSpPr>
          <p:cNvPr id="3" name="Rectangle 1">
            <a:extLst>
              <a:ext uri="{FF2B5EF4-FFF2-40B4-BE49-F238E27FC236}">
                <a16:creationId xmlns:a16="http://schemas.microsoft.com/office/drawing/2014/main" id="{47A60302-8111-376C-7B0E-26662ECEC2D6}"/>
              </a:ext>
            </a:extLst>
          </p:cNvPr>
          <p:cNvSpPr>
            <a:spLocks noChangeArrowheads="1"/>
          </p:cNvSpPr>
          <p:nvPr/>
        </p:nvSpPr>
        <p:spPr bwMode="auto">
          <a:xfrm>
            <a:off x="887331" y="2235011"/>
            <a:ext cx="6589779" cy="247760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212529"/>
                </a:solidFill>
                <a:effectLst/>
                <a:highlight>
                  <a:srgbClr val="FFFF00"/>
                </a:highlight>
                <a:latin typeface="-apple-system"/>
              </a:rPr>
              <a:t>How To Write A Formal Letter To Principal?</a:t>
            </a:r>
            <a:endParaRPr kumimoji="0" lang="en-US" altLang="en-US" sz="2800" b="0" i="0" u="none" strike="noStrike" cap="none" normalizeH="0" baseline="0" dirty="0">
              <a:ln>
                <a:noFill/>
              </a:ln>
              <a:solidFill>
                <a:srgbClr val="212529"/>
              </a:solidFill>
              <a:effectLst/>
              <a:highlight>
                <a:srgbClr val="FFFF00"/>
              </a:highlight>
              <a:latin typeface="-apple-system"/>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000000"/>
                </a:solidFill>
                <a:effectLst/>
                <a:latin typeface="Open Sans" panose="020B0606030504020204" pitchFamily="34" charset="0"/>
                <a:cs typeface="Open Sans" panose="020B0606030504020204" pitchFamily="34" charset="0"/>
              </a:rPr>
              <a:t>Have a look at the examples of formal letters provided below for your reference.</a:t>
            </a:r>
            <a:endParaRPr kumimoji="0" lang="en-US" altLang="en-US" sz="2800" b="0" i="0" u="none" strike="noStrike" cap="none" normalizeH="0" baseline="0" dirty="0">
              <a:ln>
                <a:noFill/>
              </a:ln>
              <a:solidFill>
                <a:srgbClr val="212529"/>
              </a:solidFill>
              <a:effectLst/>
              <a:latin typeface="-apple-system"/>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212529"/>
                </a:solidFill>
                <a:effectLst/>
                <a:highlight>
                  <a:srgbClr val="FFFF00"/>
                </a:highlight>
                <a:latin typeface="-apple-system"/>
              </a:rPr>
              <a:t>Formal Letter To Principal From Student 1</a:t>
            </a:r>
            <a:endParaRPr kumimoji="0" lang="en-US" altLang="en-US" sz="2800" b="0" i="0" u="none" strike="noStrike" cap="none" normalizeH="0" baseline="0" dirty="0">
              <a:ln>
                <a:noFill/>
              </a:ln>
              <a:solidFill>
                <a:srgbClr val="212529"/>
              </a:solidFill>
              <a:effectLst/>
              <a:highlight>
                <a:srgbClr val="FFFF00"/>
              </a:highlight>
              <a:latin typeface="-apple-system"/>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38"/>
        <p:cNvGrpSpPr/>
        <p:nvPr/>
      </p:nvGrpSpPr>
      <p:grpSpPr>
        <a:xfrm>
          <a:off x="0" y="0"/>
          <a:ext cx="0" cy="0"/>
          <a:chOff x="0" y="0"/>
          <a:chExt cx="0" cy="0"/>
        </a:xfrm>
      </p:grpSpPr>
      <p:sp>
        <p:nvSpPr>
          <p:cNvPr id="139" name="Google Shape;139;p6"/>
          <p:cNvSpPr/>
          <p:nvPr/>
        </p:nvSpPr>
        <p:spPr>
          <a:xfrm>
            <a:off x="7436419" y="9258300"/>
            <a:ext cx="108515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6"/>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6"/>
          <p:cNvSpPr txBox="1">
            <a:spLocks noGrp="1"/>
          </p:cNvSpPr>
          <p:nvPr>
            <p:ph type="dt" idx="10"/>
          </p:nvPr>
        </p:nvSpPr>
        <p:spPr>
          <a:xfrm>
            <a:off x="451934"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42" name="Google Shape;142;p6"/>
          <p:cNvSpPr txBox="1">
            <a:spLocks noGrp="1"/>
          </p:cNvSpPr>
          <p:nvPr>
            <p:ph type="ftr" idx="11"/>
          </p:nvPr>
        </p:nvSpPr>
        <p:spPr>
          <a:xfrm>
            <a:off x="5334000" y="9639300"/>
            <a:ext cx="61722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Nithya Prakash /FACULTY/English/SNSACD</a:t>
            </a:r>
          </a:p>
        </p:txBody>
      </p:sp>
      <p:sp>
        <p:nvSpPr>
          <p:cNvPr id="143" name="Google Shape;143;p6"/>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9</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44" name="Google Shape;144;p6"/>
          <p:cNvSpPr/>
          <p:nvPr/>
        </p:nvSpPr>
        <p:spPr>
          <a:xfrm>
            <a:off x="3810000" y="3086100"/>
            <a:ext cx="11844130" cy="200050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lang="en-IN" sz="3200" b="1" dirty="0">
              <a:solidFill>
                <a:schemeClr val="dk1"/>
              </a:solidFill>
              <a:latin typeface="Cambria"/>
              <a:ea typeface="Cambria"/>
              <a:cs typeface="Cambria"/>
              <a:sym typeface="Cambria"/>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7872DAA8-FF95-8039-2EAF-9D02B1B49B66}"/>
                  </a:ext>
                </a:extLst>
              </p14:cNvPr>
              <p14:cNvContentPartPr/>
              <p14:nvPr/>
            </p14:nvContentPartPr>
            <p14:xfrm>
              <a:off x="10901182" y="3585847"/>
              <a:ext cx="360" cy="360"/>
            </p14:xfrm>
          </p:contentPart>
        </mc:Choice>
        <mc:Fallback xmlns="">
          <p:pic>
            <p:nvPicPr>
              <p:cNvPr id="4" name="Ink 3">
                <a:extLst>
                  <a:ext uri="{FF2B5EF4-FFF2-40B4-BE49-F238E27FC236}">
                    <a16:creationId xmlns:a16="http://schemas.microsoft.com/office/drawing/2014/main" id="{7872DAA8-FF95-8039-2EAF-9D02B1B49B66}"/>
                  </a:ext>
                </a:extLst>
              </p:cNvPr>
              <p:cNvPicPr/>
              <p:nvPr/>
            </p:nvPicPr>
            <p:blipFill>
              <a:blip r:embed="rId5"/>
              <a:stretch>
                <a:fillRect/>
              </a:stretch>
            </p:blipFill>
            <p:spPr>
              <a:xfrm>
                <a:off x="10892182" y="3577207"/>
                <a:ext cx="18000" cy="18000"/>
              </a:xfrm>
              <a:prstGeom prst="rect">
                <a:avLst/>
              </a:prstGeom>
            </p:spPr>
          </p:pic>
        </mc:Fallback>
      </mc:AlternateContent>
      <p:graphicFrame>
        <p:nvGraphicFramePr>
          <p:cNvPr id="2" name="Table 1">
            <a:extLst>
              <a:ext uri="{FF2B5EF4-FFF2-40B4-BE49-F238E27FC236}">
                <a16:creationId xmlns:a16="http://schemas.microsoft.com/office/drawing/2014/main" id="{42D8ADCA-0669-BFFB-7E41-9197E7A3E52C}"/>
              </a:ext>
            </a:extLst>
          </p:cNvPr>
          <p:cNvGraphicFramePr>
            <a:graphicFrameLocks noGrp="1"/>
          </p:cNvGraphicFramePr>
          <p:nvPr>
            <p:extLst>
              <p:ext uri="{D42A27DB-BD31-4B8C-83A1-F6EECF244321}">
                <p14:modId xmlns:p14="http://schemas.microsoft.com/office/powerpoint/2010/main" val="3765221271"/>
              </p:ext>
            </p:extLst>
          </p:nvPr>
        </p:nvGraphicFramePr>
        <p:xfrm>
          <a:off x="6313180" y="110032"/>
          <a:ext cx="8926820" cy="9163508"/>
        </p:xfrm>
        <a:graphic>
          <a:graphicData uri="http://schemas.openxmlformats.org/drawingml/2006/table">
            <a:tbl>
              <a:tblPr/>
              <a:tblGrid>
                <a:gridCol w="8926820">
                  <a:extLst>
                    <a:ext uri="{9D8B030D-6E8A-4147-A177-3AD203B41FA5}">
                      <a16:colId xmlns:a16="http://schemas.microsoft.com/office/drawing/2014/main" val="3758408960"/>
                    </a:ext>
                  </a:extLst>
                </a:gridCol>
              </a:tblGrid>
              <a:tr h="9000986">
                <a:tc>
                  <a:txBody>
                    <a:bodyPr/>
                    <a:lstStyle/>
                    <a:p>
                      <a:r>
                        <a:rPr lang="en-US" sz="2400" b="0" i="0" dirty="0">
                          <a:solidFill>
                            <a:srgbClr val="000000"/>
                          </a:solidFill>
                          <a:effectLst/>
                          <a:latin typeface="Open Sans" panose="020B0606030504020204" pitchFamily="34" charset="0"/>
                        </a:rPr>
                        <a:t>The Principal</a:t>
                      </a:r>
                    </a:p>
                    <a:p>
                      <a:r>
                        <a:rPr lang="en-US" sz="2400" b="0" i="0" dirty="0">
                          <a:solidFill>
                            <a:srgbClr val="000000"/>
                          </a:solidFill>
                          <a:effectLst/>
                          <a:latin typeface="Open Sans" panose="020B0606030504020204" pitchFamily="34" charset="0"/>
                        </a:rPr>
                        <a:t>BBBB Public School</a:t>
                      </a:r>
                    </a:p>
                    <a:p>
                      <a:r>
                        <a:rPr lang="en-US" sz="2400" b="0" i="0" dirty="0">
                          <a:solidFill>
                            <a:srgbClr val="000000"/>
                          </a:solidFill>
                          <a:effectLst/>
                          <a:latin typeface="Open Sans" panose="020B0606030504020204" pitchFamily="34" charset="0"/>
                        </a:rPr>
                        <a:t>Salem.</a:t>
                      </a:r>
                    </a:p>
                    <a:p>
                      <a:r>
                        <a:rPr lang="en-US" sz="2400" b="0" i="0" dirty="0">
                          <a:solidFill>
                            <a:srgbClr val="000000"/>
                          </a:solidFill>
                          <a:effectLst/>
                          <a:latin typeface="Open Sans" panose="020B0606030504020204" pitchFamily="34" charset="0"/>
                        </a:rPr>
                        <a:t>29/09/2023</a:t>
                      </a:r>
                    </a:p>
                    <a:p>
                      <a:r>
                        <a:rPr lang="en-US" sz="2400" b="0" i="0" dirty="0">
                          <a:solidFill>
                            <a:srgbClr val="000000"/>
                          </a:solidFill>
                          <a:effectLst/>
                          <a:latin typeface="Open Sans" panose="020B0606030504020204" pitchFamily="34" charset="0"/>
                        </a:rPr>
                        <a:t> </a:t>
                      </a:r>
                    </a:p>
                    <a:p>
                      <a:r>
                        <a:rPr lang="en-US" sz="2400" b="0" i="0" dirty="0">
                          <a:solidFill>
                            <a:srgbClr val="000000"/>
                          </a:solidFill>
                          <a:effectLst/>
                          <a:latin typeface="Open Sans" panose="020B0606030504020204" pitchFamily="34" charset="0"/>
                        </a:rPr>
                        <a:t>Subject: Requesting one week’s leave</a:t>
                      </a:r>
                    </a:p>
                    <a:p>
                      <a:r>
                        <a:rPr lang="en-US" sz="2400" b="0" i="0" dirty="0">
                          <a:solidFill>
                            <a:srgbClr val="000000"/>
                          </a:solidFill>
                          <a:effectLst/>
                          <a:latin typeface="Open Sans" panose="020B0606030504020204" pitchFamily="34" charset="0"/>
                        </a:rPr>
                        <a:t> </a:t>
                      </a:r>
                    </a:p>
                    <a:p>
                      <a:r>
                        <a:rPr lang="en-US" sz="2400" b="0" i="0" dirty="0">
                          <a:solidFill>
                            <a:srgbClr val="000000"/>
                          </a:solidFill>
                          <a:effectLst/>
                          <a:latin typeface="Open Sans" panose="020B0606030504020204" pitchFamily="34" charset="0"/>
                        </a:rPr>
                        <a:t>Respected Ma’am,</a:t>
                      </a:r>
                    </a:p>
                    <a:p>
                      <a:r>
                        <a:rPr lang="en-US" sz="2400" b="0" i="0" dirty="0">
                          <a:solidFill>
                            <a:srgbClr val="000000"/>
                          </a:solidFill>
                          <a:effectLst/>
                          <a:latin typeface="Open Sans" panose="020B0606030504020204" pitchFamily="34" charset="0"/>
                        </a:rPr>
                        <a:t>This is to inform you that my mother is seriously ill and I am required to stay with her as there is no one else to take care of her. She is required to be taken to the hospital every now and then and needs constant support as doctors have advised complete bed rest. So, I request you to kindly allow me a week’s leave, starting today, 29/09/2023 to 5/10/2023.</a:t>
                      </a:r>
                    </a:p>
                    <a:p>
                      <a:r>
                        <a:rPr lang="en-US" sz="2400" b="0" i="0" dirty="0">
                          <a:solidFill>
                            <a:srgbClr val="000000"/>
                          </a:solidFill>
                          <a:effectLst/>
                          <a:latin typeface="Open Sans" panose="020B0606030504020204" pitchFamily="34" charset="0"/>
                        </a:rPr>
                        <a:t>My friends have assured me to bring every day’s notes, and I will submit all my work through them. My Class Teacher is also very supportive. She has promised to send me audio recordings of classes so that I would not miss out on anything during this period. With everyone’s support, I am sure I can get through this difficult phase.</a:t>
                      </a:r>
                    </a:p>
                    <a:p>
                      <a:r>
                        <a:rPr lang="en-US" sz="2400" b="0" i="0" dirty="0">
                          <a:solidFill>
                            <a:srgbClr val="000000"/>
                          </a:solidFill>
                          <a:effectLst/>
                          <a:latin typeface="Open Sans" panose="020B0606030504020204" pitchFamily="34" charset="0"/>
                        </a:rPr>
                        <a:t>Thank you in advance for your kind understanding.</a:t>
                      </a:r>
                    </a:p>
                    <a:p>
                      <a:r>
                        <a:rPr lang="en-US" sz="2400" b="0" i="0" dirty="0">
                          <a:solidFill>
                            <a:srgbClr val="000000"/>
                          </a:solidFill>
                          <a:effectLst/>
                          <a:latin typeface="Open Sans" panose="020B0606030504020204" pitchFamily="34" charset="0"/>
                        </a:rPr>
                        <a:t>Yours faithfully,</a:t>
                      </a:r>
                    </a:p>
                    <a:p>
                      <a:r>
                        <a:rPr lang="en-US" sz="2400" b="0" i="0" dirty="0" err="1">
                          <a:solidFill>
                            <a:srgbClr val="000000"/>
                          </a:solidFill>
                          <a:effectLst/>
                          <a:latin typeface="Open Sans" panose="020B0606030504020204" pitchFamily="34" charset="0"/>
                        </a:rPr>
                        <a:t>Sherlin</a:t>
                      </a:r>
                      <a:endParaRPr lang="en-US" sz="2400" b="0" i="0" dirty="0">
                        <a:solidFill>
                          <a:srgbClr val="000000"/>
                        </a:solidFill>
                        <a:effectLst/>
                        <a:latin typeface="Open Sans" panose="020B0606030504020204" pitchFamily="34" charset="0"/>
                      </a:endParaRPr>
                    </a:p>
                    <a:p>
                      <a:r>
                        <a:rPr lang="en-US" sz="2400" b="0" i="0" dirty="0">
                          <a:solidFill>
                            <a:srgbClr val="000000"/>
                          </a:solidFill>
                          <a:effectLst/>
                          <a:latin typeface="Open Sans" panose="020B0606030504020204" pitchFamily="34" charset="0"/>
                        </a:rPr>
                        <a:t>Student of Class XI A</a:t>
                      </a:r>
                    </a:p>
                    <a:p>
                      <a:r>
                        <a:rPr lang="en-US" sz="2400" b="0" i="0" dirty="0">
                          <a:solidFill>
                            <a:srgbClr val="000000"/>
                          </a:solidFill>
                          <a:effectLst/>
                          <a:latin typeface="Open Sans" panose="020B0606030504020204" pitchFamily="34" charset="0"/>
                        </a:rPr>
                        <a:t>Roll No. 34</a:t>
                      </a:r>
                    </a:p>
                  </a:txBody>
                  <a:tcPr marL="39017" marR="39017" marT="9754" marB="9754"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91995882"/>
                  </a:ext>
                </a:extLst>
              </a:tr>
            </a:tbl>
          </a:graphicData>
        </a:graphic>
      </p:graphicFrame>
      <p:sp>
        <p:nvSpPr>
          <p:cNvPr id="3" name="Rectangle 1">
            <a:extLst>
              <a:ext uri="{FF2B5EF4-FFF2-40B4-BE49-F238E27FC236}">
                <a16:creationId xmlns:a16="http://schemas.microsoft.com/office/drawing/2014/main" id="{C27A3112-5E92-2B14-146A-F878AC446F6A}"/>
              </a:ext>
            </a:extLst>
          </p:cNvPr>
          <p:cNvSpPr>
            <a:spLocks noChangeArrowheads="1"/>
          </p:cNvSpPr>
          <p:nvPr/>
        </p:nvSpPr>
        <p:spPr bwMode="auto">
          <a:xfrm>
            <a:off x="1306261" y="1932673"/>
            <a:ext cx="4615058" cy="118494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212529"/>
                </a:solidFill>
                <a:effectLst/>
                <a:highlight>
                  <a:srgbClr val="FFFF00"/>
                </a:highlight>
                <a:latin typeface="-apple-system"/>
              </a:rPr>
              <a:t>Formal Letter To Principal From Student 2</a:t>
            </a:r>
            <a:endParaRPr kumimoji="0" lang="en-US" altLang="en-US" sz="2800" b="0" i="0" u="none" strike="noStrike" cap="none" normalizeH="0" baseline="0" dirty="0">
              <a:ln>
                <a:noFill/>
              </a:ln>
              <a:solidFill>
                <a:srgbClr val="212529"/>
              </a:solidFill>
              <a:effectLst/>
              <a:highlight>
                <a:srgbClr val="FFFF00"/>
              </a:highlight>
              <a:latin typeface="-apple-system"/>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transition spd="slow">
    <p:wipe/>
  </p:transition>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883</TotalTime>
  <Words>1477</Words>
  <Application>Microsoft Office PowerPoint</Application>
  <PresentationFormat>Custom</PresentationFormat>
  <Paragraphs>155</Paragraphs>
  <Slides>16</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-apple-system</vt:lpstr>
      <vt:lpstr>Arial</vt:lpstr>
      <vt:lpstr>Calibri</vt:lpstr>
      <vt:lpstr>Cambria</vt:lpstr>
      <vt:lpstr>Open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NITHYA SNSACD</cp:lastModifiedBy>
  <cp:revision>7</cp:revision>
  <dcterms:created xsi:type="dcterms:W3CDTF">2006-08-16T00:00:00Z</dcterms:created>
  <dcterms:modified xsi:type="dcterms:W3CDTF">2023-12-10T13:57:18Z</dcterms:modified>
</cp:coreProperties>
</file>